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00"/>
  </p:normalViewPr>
  <p:slideViewPr>
    <p:cSldViewPr snapToGrid="0">
      <p:cViewPr varScale="1">
        <p:scale>
          <a:sx n="157" d="100"/>
          <a:sy n="157" d="100"/>
        </p:scale>
        <p:origin x="5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69452d4de_1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969452d4de_1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6e1f078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6e1f078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96e1f078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96e1f078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6e1f0785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6e1f0785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6e1f0785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6e1f0785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6e1f0785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6e1f0785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6e1f0785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6e1f0785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e1f0785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96e1f0785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6e1f0785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6e1f0785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6e1f0785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96e1f0785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69452d4de_1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69452d4de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6e1f0785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96e1f0785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6e1f0785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6e1f0785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6e1f0785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6e1f0785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6e1f0785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96e1f0785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96e1f0785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96e1f078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96e1f0785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96e1f0785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6e1f0785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6e1f0785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964d23de0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964d23de0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64d23de04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964d23de0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964d23de04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964d23de0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969452d4de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969452d4de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964d23de04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964d23de0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964d23de04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964d23de04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964d23de04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964d23de04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964d23de04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964d23de04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964d23de04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964d23de04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964d23de04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964d23de0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964d23de0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964d23de04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64d23de04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964d23de04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64d23de04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964d23de04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964d23de04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964d23de04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69ae6e3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69ae6e3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69ae6e39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69ae6e39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969ae6e39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969ae6e39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69ae6e39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69ae6e39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969ae6e39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969ae6e39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69ae6e39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969ae6e39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969ae6e39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969ae6e39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96ce7887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96ce7887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6ce7887a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96ce7887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6ce7887a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96ce7887a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96e1f0785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96e1f0785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9452d4de_1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969452d4de_1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96ce7887a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96ce7887a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96ce7887a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96ce7887a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96ce7887a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96ce7887a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96ce7887a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96ce7887a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96ce7887a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96ce7887a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96ce7887a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96ce7887a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96ce7887a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96ce7887a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6ce7887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6ce7887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6e1f0785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6e1f0785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96ce7887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96ce7887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969452d4de_1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969452d4de_1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6ce7887a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6ce7887a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96ce7887a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96ce7887a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96ce7887a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96ce7887a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69452d4de_1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69452d4de_1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69452d4de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69452d4de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69452d4de_1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69452d4de_1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bls.gov/news.release/cpi.toc.ht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5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6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61.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53400" y="2567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b="1" dirty="0">
                <a:latin typeface="+mj-lt"/>
              </a:rPr>
              <a:t>Crime Data Analysis</a:t>
            </a:r>
            <a:endParaRPr b="1" dirty="0">
              <a:latin typeface="+mj-lt"/>
            </a:endParaRPr>
          </a:p>
        </p:txBody>
      </p:sp>
      <p:sp>
        <p:nvSpPr>
          <p:cNvPr id="55" name="Google Shape;55;p13"/>
          <p:cNvSpPr txBox="1">
            <a:spLocks noGrp="1"/>
          </p:cNvSpPr>
          <p:nvPr>
            <p:ph type="subTitle" idx="1"/>
          </p:nvPr>
        </p:nvSpPr>
        <p:spPr>
          <a:xfrm>
            <a:off x="311700" y="2834125"/>
            <a:ext cx="8562300" cy="18195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dirty="0"/>
              <a:t>Group 11:</a:t>
            </a:r>
            <a:endParaRPr dirty="0"/>
          </a:p>
          <a:p>
            <a:pPr marL="0" lvl="0" indent="0" rtl="0">
              <a:spcBef>
                <a:spcPts val="0"/>
              </a:spcBef>
              <a:spcAft>
                <a:spcPts val="0"/>
              </a:spcAft>
              <a:buNone/>
            </a:pPr>
            <a:r>
              <a:rPr lang="en-GB" sz="890" dirty="0"/>
              <a:t>Pranav </a:t>
            </a:r>
            <a:r>
              <a:rPr lang="en-GB" sz="890" dirty="0" err="1"/>
              <a:t>Kuramkote</a:t>
            </a:r>
            <a:r>
              <a:rPr lang="en-GB" sz="890" dirty="0"/>
              <a:t> Sudhir</a:t>
            </a:r>
            <a:endParaRPr sz="890" dirty="0"/>
          </a:p>
          <a:p>
            <a:pPr marL="0" lvl="0" indent="0" rtl="0">
              <a:spcBef>
                <a:spcPts val="0"/>
              </a:spcBef>
              <a:spcAft>
                <a:spcPts val="0"/>
              </a:spcAft>
              <a:buNone/>
            </a:pPr>
            <a:r>
              <a:rPr lang="en-GB" sz="890" dirty="0" err="1"/>
              <a:t>Prarthana</a:t>
            </a:r>
            <a:r>
              <a:rPr lang="en-GB" sz="890" dirty="0"/>
              <a:t> </a:t>
            </a:r>
            <a:r>
              <a:rPr lang="en-GB" sz="890" dirty="0" err="1"/>
              <a:t>Veerabhadraiah</a:t>
            </a:r>
            <a:endParaRPr sz="8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GB" sz="1200" dirty="0"/>
              <a:t>Monthly Crime Count: The dataset covers the years 2020 to 2023, with crime incidents reported in various months. On average, there are approximately 1336 reported crimes per month. </a:t>
            </a:r>
            <a:endParaRPr sz="1200" dirty="0"/>
          </a:p>
          <a:p>
            <a:pPr marL="457200" lvl="0" indent="-317500" algn="l" rtl="0">
              <a:lnSpc>
                <a:spcPct val="150000"/>
              </a:lnSpc>
              <a:spcBef>
                <a:spcPts val="0"/>
              </a:spcBef>
              <a:spcAft>
                <a:spcPts val="0"/>
              </a:spcAft>
              <a:buSzPts val="1400"/>
              <a:buChar char="●"/>
            </a:pPr>
            <a:r>
              <a:rPr lang="en-GB" sz="1200" dirty="0"/>
              <a:t>Yearly Trends: The data shows that the number of reported crimes varies from year to year, with a slight increase over time. This suggests that there might be an overall upward trend in crime incidents during this period. </a:t>
            </a:r>
            <a:endParaRPr sz="1200" dirty="0"/>
          </a:p>
          <a:p>
            <a:pPr marL="457200" lvl="0" indent="-317500" algn="l" rtl="0">
              <a:lnSpc>
                <a:spcPct val="150000"/>
              </a:lnSpc>
              <a:spcBef>
                <a:spcPts val="0"/>
              </a:spcBef>
              <a:spcAft>
                <a:spcPts val="0"/>
              </a:spcAft>
              <a:buSzPts val="1400"/>
              <a:buChar char="●"/>
            </a:pPr>
            <a:r>
              <a:rPr lang="en-GB" sz="1200" dirty="0"/>
              <a:t>Monthly Variations: The monthly distribution of crimes is not uniform. Some months have higher average crime counts, while others have lower counts. This suggests that there may be seasonal or other factors influencing crime rates.</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3</a:t>
            </a:r>
            <a:endParaRPr b="1" dirty="0"/>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indent="0" algn="just">
              <a:buNone/>
            </a:pPr>
            <a:r>
              <a:rPr lang="en-GB" dirty="0"/>
              <a:t>Count the occurrences of each crime type and identify the one with the highest frequency.</a:t>
            </a:r>
            <a:endParaRPr dirty="0"/>
          </a:p>
          <a:p>
            <a:pPr marL="0" lvl="0" indent="0" algn="l" rtl="0">
              <a:spcBef>
                <a:spcPts val="0"/>
              </a:spcBef>
              <a:spcAft>
                <a:spcPts val="1200"/>
              </a:spcAft>
              <a:buNone/>
            </a:pPr>
            <a:endParaRPr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a:t>
            </a:r>
            <a:endParaRPr b="1" dirty="0"/>
          </a:p>
          <a:p>
            <a:pPr marL="0" lvl="0" indent="0" algn="l" rtl="0">
              <a:spcBef>
                <a:spcPts val="0"/>
              </a:spcBef>
              <a:spcAft>
                <a:spcPts val="0"/>
              </a:spcAft>
              <a:buNone/>
            </a:pPr>
            <a:endParaRPr dirty="0"/>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Downloaded Crime data from </a:t>
            </a:r>
            <a:r>
              <a:rPr lang="en-GB"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 1:</a:t>
            </a:r>
            <a:endParaRPr b="1" dirty="0"/>
          </a:p>
        </p:txBody>
      </p:sp>
      <p:sp>
        <p:nvSpPr>
          <p:cNvPr id="136" name="Google Shape;136;p25"/>
          <p:cNvSpPr txBox="1">
            <a:spLocks noGrp="1"/>
          </p:cNvSpPr>
          <p:nvPr>
            <p:ph type="body" idx="1"/>
          </p:nvPr>
        </p:nvSpPr>
        <p:spPr>
          <a:xfrm>
            <a:off x="311700" y="1152475"/>
            <a:ext cx="8520600" cy="2600541"/>
          </a:xfrm>
          <a:prstGeom prst="rect">
            <a:avLst/>
          </a:prstGeom>
        </p:spPr>
        <p:txBody>
          <a:bodyPr spcFirstLastPara="1" wrap="square" lIns="91425" tIns="91425" rIns="91425" bIns="91425" anchor="t" anchorCtr="0">
            <a:normAutofit/>
          </a:bodyPr>
          <a:lstStyle/>
          <a:p>
            <a:pPr marL="457200" lvl="0" indent="-327025" algn="l" rtl="0">
              <a:lnSpc>
                <a:spcPct val="175000"/>
              </a:lnSpc>
              <a:spcBef>
                <a:spcPts val="0"/>
              </a:spcBef>
              <a:spcAft>
                <a:spcPts val="0"/>
              </a:spcAft>
              <a:buSzPts val="1550"/>
              <a:buChar char="●"/>
            </a:pPr>
            <a:r>
              <a:rPr lang="en-GB" sz="1200" dirty="0"/>
              <a:t>Relevant columns were selected, including '</a:t>
            </a:r>
            <a:r>
              <a:rPr lang="en-GB" sz="1200" dirty="0" err="1"/>
              <a:t>Crm</a:t>
            </a:r>
            <a:r>
              <a:rPr lang="en-GB" sz="1200" dirty="0"/>
              <a:t> Cd </a:t>
            </a:r>
            <a:r>
              <a:rPr lang="en-GB" sz="1200" dirty="0" err="1"/>
              <a:t>Desc</a:t>
            </a:r>
            <a:r>
              <a:rPr lang="en-GB" sz="1200" dirty="0"/>
              <a:t>’.</a:t>
            </a:r>
          </a:p>
          <a:p>
            <a:pPr marL="457200" lvl="0" indent="-327025" algn="l" rtl="0">
              <a:lnSpc>
                <a:spcPct val="175000"/>
              </a:lnSpc>
              <a:spcBef>
                <a:spcPts val="0"/>
              </a:spcBef>
              <a:spcAft>
                <a:spcPts val="0"/>
              </a:spcAft>
              <a:buSzPts val="1550"/>
              <a:buChar char="●"/>
            </a:pPr>
            <a:r>
              <a:rPr lang="en-GB" sz="1200" dirty="0"/>
              <a:t>Data types were converted </a:t>
            </a:r>
            <a:r>
              <a:rPr lang="en-GB" sz="1200" dirty="0" err="1"/>
              <a:t>i.e</a:t>
            </a:r>
            <a:r>
              <a:rPr lang="en-GB" sz="1200" dirty="0"/>
              <a:t> numerical values to appropriate numerical types.</a:t>
            </a:r>
            <a:endParaRPr sz="1200" dirty="0"/>
          </a:p>
          <a:p>
            <a:pPr marL="457200" lvl="0" indent="-327025" algn="l" rtl="0">
              <a:lnSpc>
                <a:spcPct val="175000"/>
              </a:lnSpc>
              <a:spcBef>
                <a:spcPts val="0"/>
              </a:spcBef>
              <a:spcAft>
                <a:spcPts val="0"/>
              </a:spcAft>
              <a:buSzPts val="1550"/>
              <a:buChar char="●"/>
            </a:pPr>
            <a:r>
              <a:rPr lang="en-GB" sz="1200" dirty="0"/>
              <a:t>Numerical columns were converted into appropriate numeric types</a:t>
            </a:r>
            <a:endParaRPr sz="1200" dirty="0"/>
          </a:p>
          <a:p>
            <a:pPr marL="457200" lvl="0" indent="-327025" algn="l" rtl="0">
              <a:lnSpc>
                <a:spcPct val="175000"/>
              </a:lnSpc>
              <a:spcBef>
                <a:spcPts val="0"/>
              </a:spcBef>
              <a:spcAft>
                <a:spcPts val="0"/>
              </a:spcAft>
              <a:buSzPts val="1550"/>
              <a:buChar char="●"/>
            </a:pPr>
            <a:r>
              <a:rPr lang="en-GB" sz="1200" dirty="0"/>
              <a:t>Missing values were handled.</a:t>
            </a:r>
            <a:endParaRPr sz="1200" dirty="0"/>
          </a:p>
          <a:p>
            <a:pPr marL="457200" lvl="0" indent="-327025" algn="l" rtl="0">
              <a:lnSpc>
                <a:spcPct val="175000"/>
              </a:lnSpc>
              <a:spcBef>
                <a:spcPts val="0"/>
              </a:spcBef>
              <a:spcAft>
                <a:spcPts val="0"/>
              </a:spcAft>
              <a:buSzPts val="1550"/>
              <a:buChar char="●"/>
            </a:pPr>
            <a:r>
              <a:rPr lang="en-GB" sz="1200" dirty="0"/>
              <a:t>Duplicate rows were removed.</a:t>
            </a:r>
            <a:endParaRPr sz="1200" dirty="0"/>
          </a:p>
          <a:p>
            <a:pPr marL="457200" lvl="0" indent="-327025" algn="l" rtl="0">
              <a:lnSpc>
                <a:spcPct val="175000"/>
              </a:lnSpc>
              <a:spcBef>
                <a:spcPts val="0"/>
              </a:spcBef>
              <a:spcAft>
                <a:spcPts val="0"/>
              </a:spcAft>
              <a:buSzPts val="1550"/>
              <a:buChar char="●"/>
            </a:pPr>
            <a:r>
              <a:rPr lang="en-GB" sz="1200" dirty="0"/>
              <a:t>Ten most common crimes were filtered out.</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 and Inspection part 2:</a:t>
            </a:r>
            <a:endParaRPr b="1" dirty="0"/>
          </a:p>
          <a:p>
            <a:pPr marL="0" lvl="0" indent="0" algn="l" rtl="0">
              <a:spcBef>
                <a:spcPts val="0"/>
              </a:spcBef>
              <a:spcAft>
                <a:spcPts val="0"/>
              </a:spcAft>
              <a:buNone/>
            </a:pPr>
            <a:endParaRPr dirty="0"/>
          </a:p>
        </p:txBody>
      </p:sp>
      <p:sp>
        <p:nvSpPr>
          <p:cNvPr id="142" name="Google Shape;14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43" name="Google Shape;143;p26"/>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144" name="Google Shape;144;p26"/>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145" name="Google Shape;145;p26"/>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146" name="Google Shape;146;p26"/>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Analysis:</a:t>
            </a:r>
            <a:endParaRPr b="1" dirty="0"/>
          </a:p>
        </p:txBody>
      </p:sp>
      <p:sp>
        <p:nvSpPr>
          <p:cNvPr id="152" name="Google Shape;15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3" name="Google Shape;153;p27"/>
          <p:cNvPicPr preferRelativeResize="0"/>
          <p:nvPr/>
        </p:nvPicPr>
        <p:blipFill>
          <a:blip r:embed="rId3">
            <a:alphaModFix/>
          </a:blip>
          <a:stretch>
            <a:fillRect/>
          </a:stretch>
        </p:blipFill>
        <p:spPr>
          <a:xfrm>
            <a:off x="311700" y="1216650"/>
            <a:ext cx="3243458" cy="1998813"/>
          </a:xfrm>
          <a:prstGeom prst="rect">
            <a:avLst/>
          </a:prstGeom>
          <a:noFill/>
          <a:ln>
            <a:noFill/>
          </a:ln>
        </p:spPr>
      </p:pic>
      <p:pic>
        <p:nvPicPr>
          <p:cNvPr id="154" name="Google Shape;154;p27"/>
          <p:cNvPicPr preferRelativeResize="0"/>
          <p:nvPr/>
        </p:nvPicPr>
        <p:blipFill>
          <a:blip r:embed="rId4">
            <a:alphaModFix/>
          </a:blip>
          <a:stretch>
            <a:fillRect/>
          </a:stretch>
        </p:blipFill>
        <p:spPr>
          <a:xfrm>
            <a:off x="311700" y="3471025"/>
            <a:ext cx="4848600" cy="121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 Code:</a:t>
            </a:r>
            <a:endParaRPr b="1" dirty="0"/>
          </a:p>
        </p:txBody>
      </p:sp>
      <p:sp>
        <p:nvSpPr>
          <p:cNvPr id="160" name="Google Shape;16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1" name="Google Shape;161;p28"/>
          <p:cNvPicPr preferRelativeResize="0"/>
          <p:nvPr/>
        </p:nvPicPr>
        <p:blipFill>
          <a:blip r:embed="rId3">
            <a:alphaModFix/>
          </a:blip>
          <a:stretch>
            <a:fillRect/>
          </a:stretch>
        </p:blipFill>
        <p:spPr>
          <a:xfrm>
            <a:off x="426100" y="1206975"/>
            <a:ext cx="5436000" cy="302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a:t>
            </a:r>
            <a:endParaRPr b="1" dirty="0"/>
          </a:p>
        </p:txBody>
      </p:sp>
      <p:sp>
        <p:nvSpPr>
          <p:cNvPr id="167" name="Google Shape;16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9"/>
          <p:cNvPicPr preferRelativeResize="0"/>
          <p:nvPr/>
        </p:nvPicPr>
        <p:blipFill>
          <a:blip r:embed="rId3">
            <a:alphaModFix/>
          </a:blip>
          <a:stretch>
            <a:fillRect/>
          </a:stretch>
        </p:blipFill>
        <p:spPr>
          <a:xfrm>
            <a:off x="311701" y="1271575"/>
            <a:ext cx="5405624"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174" name="Google Shape;17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14350" indent="-285750" algn="just">
              <a:lnSpc>
                <a:spcPct val="150000"/>
              </a:lnSpc>
              <a:spcBef>
                <a:spcPts val="1500"/>
              </a:spcBef>
              <a:buSzPts val="1550"/>
            </a:pPr>
            <a:r>
              <a:rPr lang="en-GB" sz="1550" dirty="0">
                <a:latin typeface="Roboto"/>
                <a:ea typeface="Roboto"/>
                <a:cs typeface="Roboto"/>
                <a:sym typeface="Roboto"/>
              </a:rPr>
              <a:t>Vehicle - Stolen" is the predominant crime, emphasizing a significant concern for vehicle theft in the represented area.</a:t>
            </a:r>
            <a:endParaRPr sz="1550" dirty="0">
              <a:latin typeface="Roboto"/>
              <a:ea typeface="Roboto"/>
              <a:cs typeface="Roboto"/>
              <a:sym typeface="Roboto"/>
            </a:endParaRPr>
          </a:p>
          <a:p>
            <a:pPr marL="514350" indent="-285750" algn="just">
              <a:lnSpc>
                <a:spcPct val="150000"/>
              </a:lnSpc>
              <a:buSzPts val="1550"/>
            </a:pPr>
            <a:r>
              <a:rPr lang="en-GB" sz="1550" dirty="0">
                <a:latin typeface="Roboto"/>
                <a:ea typeface="Roboto"/>
                <a:cs typeface="Roboto"/>
                <a:sym typeface="Roboto"/>
              </a:rPr>
              <a:t>Crimes related to assault, both "Battery - Simple Assault" and "Intimate Partner - Simple Assault", are also notably high, indicating a prevailing issue with physical altercations.</a:t>
            </a:r>
            <a:endParaRPr sz="1550" dirty="0">
              <a:latin typeface="Roboto"/>
              <a:ea typeface="Roboto"/>
              <a:cs typeface="Roboto"/>
              <a:sym typeface="Roboto"/>
            </a:endParaRPr>
          </a:p>
          <a:p>
            <a:pPr marL="514350" indent="-285750" algn="just">
              <a:lnSpc>
                <a:spcPct val="150000"/>
              </a:lnSpc>
              <a:buSzPts val="1550"/>
            </a:pPr>
            <a:r>
              <a:rPr lang="en-GB" sz="1550" dirty="0">
                <a:latin typeface="Roboto"/>
                <a:ea typeface="Roboto"/>
                <a:cs typeface="Roboto"/>
                <a:sym typeface="Roboto"/>
              </a:rPr>
              <a:t>While the top crimes are considerably frequent, there's a sharp decline as we progress to the less common crimes in the top 10 list, highlighting a concentration of specific criminal activities.</a:t>
            </a:r>
            <a:endParaRPr sz="1550" dirty="0">
              <a:latin typeface="Roboto"/>
              <a:ea typeface="Roboto"/>
              <a:cs typeface="Roboto"/>
              <a:sym typeface="Roboto"/>
            </a:endParaRPr>
          </a:p>
          <a:p>
            <a:pPr marL="0" lvl="0" indent="0" algn="l" rtl="0">
              <a:spcBef>
                <a:spcPts val="1500"/>
              </a:spcBef>
              <a:spcAft>
                <a:spcPts val="0"/>
              </a:spcAft>
              <a:buNone/>
            </a:pPr>
            <a:endParaRPr sz="1550" dirty="0">
              <a:latin typeface="Roboto"/>
              <a:ea typeface="Roboto"/>
              <a:cs typeface="Roboto"/>
              <a:sym typeface="Roboto"/>
            </a:endParaRPr>
          </a:p>
          <a:p>
            <a:pPr marL="0" lvl="0" indent="0" algn="l" rtl="0">
              <a:spcBef>
                <a:spcPts val="0"/>
              </a:spcBef>
              <a:spcAft>
                <a:spcPts val="1200"/>
              </a:spcAft>
              <a:buNone/>
            </a:pPr>
            <a:endParaRPr sz="2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4:</a:t>
            </a:r>
            <a:endParaRPr b="1" dirty="0"/>
          </a:p>
        </p:txBody>
      </p:sp>
      <p:sp>
        <p:nvSpPr>
          <p:cNvPr id="180" name="Google Shape;180;p31"/>
          <p:cNvSpPr txBox="1">
            <a:spLocks noGrp="1"/>
          </p:cNvSpPr>
          <p:nvPr>
            <p:ph type="body" idx="1"/>
          </p:nvPr>
        </p:nvSpPr>
        <p:spPr>
          <a:xfrm>
            <a:off x="-95415" y="883660"/>
            <a:ext cx="8832300" cy="3376179"/>
          </a:xfrm>
          <a:prstGeom prst="rect">
            <a:avLst/>
          </a:prstGeom>
        </p:spPr>
        <p:txBody>
          <a:bodyPr spcFirstLastPara="1" wrap="square" lIns="91425" tIns="91425" rIns="91425" bIns="91425" anchor="t" anchorCtr="0">
            <a:normAutofit/>
          </a:bodyPr>
          <a:lstStyle/>
          <a:p>
            <a:pPr marL="228600" lvl="0" indent="228600" algn="just" rtl="0">
              <a:spcBef>
                <a:spcPts val="1500"/>
              </a:spcBef>
              <a:spcAft>
                <a:spcPts val="0"/>
              </a:spcAft>
              <a:buNone/>
            </a:pPr>
            <a:r>
              <a:rPr lang="en-GB" sz="1450" dirty="0">
                <a:latin typeface="Roboto"/>
                <a:ea typeface="Roboto"/>
                <a:cs typeface="Roboto"/>
                <a:sym typeface="Roboto"/>
              </a:rPr>
              <a:t>Group the data by region or city and compare crime rates between descriptive statistics or                 visualizations</a:t>
            </a:r>
            <a:endParaRPr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Introduction to the Dataset</a:t>
            </a:r>
            <a:endParaRPr b="1" dirty="0"/>
          </a:p>
        </p:txBody>
      </p:sp>
      <p:sp>
        <p:nvSpPr>
          <p:cNvPr id="61" name="Google Shape;61;p14"/>
          <p:cNvSpPr txBox="1">
            <a:spLocks noGrp="1"/>
          </p:cNvSpPr>
          <p:nvPr>
            <p:ph type="body" idx="1"/>
          </p:nvPr>
        </p:nvSpPr>
        <p:spPr>
          <a:xfrm>
            <a:off x="311700" y="1152475"/>
            <a:ext cx="8439900" cy="3510600"/>
          </a:xfrm>
          <a:prstGeom prst="rect">
            <a:avLst/>
          </a:prstGeom>
        </p:spPr>
        <p:txBody>
          <a:bodyPr spcFirstLastPara="1" wrap="square" lIns="91425" tIns="91425" rIns="91425" bIns="91425" anchor="t" anchorCtr="0">
            <a:normAutofit fontScale="77500" lnSpcReduction="20000"/>
          </a:bodyPr>
          <a:lstStyle/>
          <a:p>
            <a:pPr marL="457200" lvl="0" indent="-304165" algn="just" rtl="0">
              <a:lnSpc>
                <a:spcPct val="170000"/>
              </a:lnSpc>
              <a:spcBef>
                <a:spcPts val="0"/>
              </a:spcBef>
              <a:spcAft>
                <a:spcPts val="0"/>
              </a:spcAft>
              <a:buSzPct val="100000"/>
              <a:buChar char="●"/>
            </a:pPr>
            <a:r>
              <a:rPr lang="en-GB" dirty="0"/>
              <a:t>This dataset contains records of crime incidents in the City of Los Angeles, with data dating back to 2020. </a:t>
            </a:r>
            <a:endParaRPr dirty="0"/>
          </a:p>
          <a:p>
            <a:pPr marL="457200" lvl="0" indent="-304165" algn="just" rtl="0">
              <a:lnSpc>
                <a:spcPct val="170000"/>
              </a:lnSpc>
              <a:spcBef>
                <a:spcPts val="0"/>
              </a:spcBef>
              <a:spcAft>
                <a:spcPts val="0"/>
              </a:spcAft>
              <a:buSzPct val="100000"/>
              <a:buChar char="●"/>
            </a:pPr>
            <a:r>
              <a:rPr lang="en-GB" dirty="0"/>
              <a:t>The data is transcribed from original paper crime reports, and it may contain some inaccuracies or missing information. </a:t>
            </a:r>
            <a:endParaRPr dirty="0"/>
          </a:p>
          <a:p>
            <a:pPr marL="457200" lvl="0" indent="-304165" algn="just" rtl="0">
              <a:lnSpc>
                <a:spcPct val="170000"/>
              </a:lnSpc>
              <a:spcBef>
                <a:spcPts val="0"/>
              </a:spcBef>
              <a:spcAft>
                <a:spcPts val="0"/>
              </a:spcAft>
              <a:buSzPct val="100000"/>
              <a:buChar char="●"/>
            </a:pPr>
            <a:r>
              <a:rPr lang="en-GB" dirty="0"/>
              <a:t>Location information is rounded to the nearest hundred block to protect privacy. </a:t>
            </a:r>
            <a:endParaRPr dirty="0"/>
          </a:p>
          <a:p>
            <a:pPr marL="457200" lvl="0" indent="-304165" algn="just" rtl="0">
              <a:lnSpc>
                <a:spcPct val="170000"/>
              </a:lnSpc>
              <a:spcBef>
                <a:spcPts val="0"/>
              </a:spcBef>
              <a:spcAft>
                <a:spcPts val="0"/>
              </a:spcAft>
              <a:buSzPct val="100000"/>
              <a:buChar char="●"/>
            </a:pPr>
            <a:r>
              <a:rPr lang="en-GB" dirty="0"/>
              <a:t>The dataset is a valuable resource for </a:t>
            </a:r>
            <a:r>
              <a:rPr lang="en-GB" dirty="0" err="1"/>
              <a:t>analyzing</a:t>
            </a:r>
            <a:r>
              <a:rPr lang="en-GB" dirty="0"/>
              <a:t> crime patterns and trends in Los Angeles. - Key columns include Division of Records Number (DR_NO), date and time of reporting, date and time of occurrence (DATE OCC and TIME OCC), geographical coordinates (LAT and LON), crime codes (</a:t>
            </a:r>
            <a:r>
              <a:rPr lang="en-GB" dirty="0" err="1"/>
              <a:t>Crm</a:t>
            </a:r>
            <a:r>
              <a:rPr lang="en-GB" dirty="0"/>
              <a:t> Cd), and victim details (</a:t>
            </a:r>
            <a:r>
              <a:rPr lang="en-GB" dirty="0" err="1"/>
              <a:t>Vict</a:t>
            </a:r>
            <a:r>
              <a:rPr lang="en-GB" dirty="0"/>
              <a:t> Age, </a:t>
            </a:r>
            <a:r>
              <a:rPr lang="en-GB" dirty="0" err="1"/>
              <a:t>Vict</a:t>
            </a:r>
            <a:r>
              <a:rPr lang="en-GB" dirty="0"/>
              <a:t> Sex, </a:t>
            </a:r>
            <a:r>
              <a:rPr lang="en-GB" dirty="0" err="1"/>
              <a:t>Vict</a:t>
            </a:r>
            <a:r>
              <a:rPr lang="en-GB" dirty="0"/>
              <a:t> Descent). </a:t>
            </a:r>
            <a:endParaRPr dirty="0"/>
          </a:p>
          <a:p>
            <a:pPr marL="457200" lvl="0" indent="-304165" algn="just" rtl="0">
              <a:lnSpc>
                <a:spcPct val="170000"/>
              </a:lnSpc>
              <a:spcBef>
                <a:spcPts val="0"/>
              </a:spcBef>
              <a:spcAft>
                <a:spcPts val="0"/>
              </a:spcAft>
              <a:buSzPct val="100000"/>
              <a:buChar char="●"/>
            </a:pPr>
            <a:r>
              <a:rPr lang="en-GB" dirty="0"/>
              <a:t>Information on premises where the crime occurred, and the type of weapon used is also included. </a:t>
            </a:r>
            <a:endParaRPr dirty="0"/>
          </a:p>
          <a:p>
            <a:pPr marL="457200" lvl="0" indent="-304165" algn="just" rtl="0">
              <a:lnSpc>
                <a:spcPct val="170000"/>
              </a:lnSpc>
              <a:spcBef>
                <a:spcPts val="0"/>
              </a:spcBef>
              <a:spcAft>
                <a:spcPts val="0"/>
              </a:spcAft>
              <a:buSzPct val="100000"/>
              <a:buChar char="●"/>
            </a:pPr>
            <a:r>
              <a:rPr lang="en-GB" dirty="0"/>
              <a:t>The dataset is useful for law enforcement, policymakers, and researchers to make informed decisions regarding public safety. </a:t>
            </a:r>
            <a:endParaRPr dirty="0"/>
          </a:p>
          <a:p>
            <a:pPr marL="457200" lvl="0" indent="-304165" algn="just" rtl="0">
              <a:lnSpc>
                <a:spcPct val="170000"/>
              </a:lnSpc>
              <a:spcBef>
                <a:spcPts val="0"/>
              </a:spcBef>
              <a:spcAft>
                <a:spcPts val="0"/>
              </a:spcAft>
              <a:buSzPct val="100000"/>
              <a:buChar char="●"/>
            </a:pPr>
            <a:r>
              <a:rPr lang="en-GB" dirty="0"/>
              <a:t>Analysis of this dataset can reveal trends, patterns, and correlations in crime data over time. </a:t>
            </a:r>
            <a:endParaRPr dirty="0"/>
          </a:p>
          <a:p>
            <a:pPr marL="457200" lvl="0" indent="-304165" algn="just" rtl="0">
              <a:lnSpc>
                <a:spcPct val="170000"/>
              </a:lnSpc>
              <a:spcBef>
                <a:spcPts val="0"/>
              </a:spcBef>
              <a:spcAft>
                <a:spcPts val="0"/>
              </a:spcAft>
              <a:buSzPct val="100000"/>
              <a:buChar char="●"/>
            </a:pPr>
            <a:r>
              <a:rPr lang="en-GB" dirty="0"/>
              <a:t>Understanding potential limitations and data quality issues is essential due to the dataset's origin from paper records.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 and Inspection part 1:</a:t>
            </a:r>
            <a:endParaRPr b="1" dirty="0"/>
          </a:p>
        </p:txBody>
      </p:sp>
      <p:sp>
        <p:nvSpPr>
          <p:cNvPr id="186" name="Google Shape;18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7025" algn="l" rtl="0">
              <a:lnSpc>
                <a:spcPct val="175000"/>
              </a:lnSpc>
              <a:spcBef>
                <a:spcPts val="0"/>
              </a:spcBef>
              <a:spcAft>
                <a:spcPts val="0"/>
              </a:spcAft>
              <a:buSzPts val="1550"/>
              <a:buChar char="●"/>
            </a:pPr>
            <a:r>
              <a:rPr lang="en-GB" sz="1500" dirty="0"/>
              <a:t>Relevant columns were selected, including '</a:t>
            </a:r>
            <a:r>
              <a:rPr lang="en-GB" sz="1500" dirty="0" err="1"/>
              <a:t>Crm</a:t>
            </a:r>
            <a:r>
              <a:rPr lang="en-GB" sz="1500" dirty="0"/>
              <a:t> Cd </a:t>
            </a:r>
            <a:r>
              <a:rPr lang="en-GB" sz="1500" dirty="0" err="1"/>
              <a:t>Desc</a:t>
            </a:r>
            <a:r>
              <a:rPr lang="en-GB" sz="1500" dirty="0"/>
              <a:t>’.</a:t>
            </a:r>
          </a:p>
          <a:p>
            <a:pPr marL="457200" lvl="0" indent="-327025" algn="l" rtl="0">
              <a:lnSpc>
                <a:spcPct val="175000"/>
              </a:lnSpc>
              <a:spcBef>
                <a:spcPts val="0"/>
              </a:spcBef>
              <a:spcAft>
                <a:spcPts val="0"/>
              </a:spcAft>
              <a:buSzPts val="1550"/>
              <a:buChar char="●"/>
            </a:pPr>
            <a:r>
              <a:rPr lang="en-GB" sz="1500" dirty="0"/>
              <a:t>Data types were converted </a:t>
            </a:r>
            <a:r>
              <a:rPr lang="en-GB" sz="1500" dirty="0" err="1"/>
              <a:t>i.e</a:t>
            </a:r>
            <a:r>
              <a:rPr lang="en-GB" sz="1500" dirty="0"/>
              <a:t> numerical values to appropriate numerical types.</a:t>
            </a:r>
          </a:p>
          <a:p>
            <a:pPr marL="457200" lvl="0" indent="-327025" algn="l" rtl="0">
              <a:lnSpc>
                <a:spcPct val="175000"/>
              </a:lnSpc>
              <a:spcBef>
                <a:spcPts val="0"/>
              </a:spcBef>
              <a:spcAft>
                <a:spcPts val="0"/>
              </a:spcAft>
              <a:buSzPts val="1550"/>
              <a:buChar char="●"/>
            </a:pPr>
            <a:r>
              <a:rPr lang="en-GB" sz="1500" dirty="0"/>
              <a:t>Numerical columns were converted into appropriate numeric types</a:t>
            </a:r>
          </a:p>
          <a:p>
            <a:pPr marL="457200" lvl="0" indent="-327025" algn="l" rtl="0">
              <a:lnSpc>
                <a:spcPct val="175000"/>
              </a:lnSpc>
              <a:spcBef>
                <a:spcPts val="0"/>
              </a:spcBef>
              <a:spcAft>
                <a:spcPts val="0"/>
              </a:spcAft>
              <a:buSzPts val="1550"/>
              <a:buChar char="●"/>
            </a:pPr>
            <a:r>
              <a:rPr lang="en-GB" sz="1500" dirty="0"/>
              <a:t>Missing values were handled.</a:t>
            </a:r>
          </a:p>
          <a:p>
            <a:pPr marL="457200" lvl="0" indent="-327025" algn="l" rtl="0">
              <a:lnSpc>
                <a:spcPct val="175000"/>
              </a:lnSpc>
              <a:spcBef>
                <a:spcPts val="0"/>
              </a:spcBef>
              <a:spcAft>
                <a:spcPts val="0"/>
              </a:spcAft>
              <a:buSzPts val="1550"/>
              <a:buChar char="●"/>
            </a:pPr>
            <a:r>
              <a:rPr lang="en-GB" sz="1500" dirty="0"/>
              <a:t>Duplicate rows were removed.</a:t>
            </a:r>
          </a:p>
          <a:p>
            <a:pPr marL="457200" lvl="0" indent="-327025" algn="l" rtl="0">
              <a:lnSpc>
                <a:spcPct val="175000"/>
              </a:lnSpc>
              <a:spcBef>
                <a:spcPts val="0"/>
              </a:spcBef>
              <a:spcAft>
                <a:spcPts val="0"/>
              </a:spcAft>
              <a:buSzPts val="1550"/>
              <a:buChar char="●"/>
            </a:pPr>
            <a:r>
              <a:rPr lang="en-GB" sz="1500" dirty="0"/>
              <a:t>Ten most common crimes were filtered out.</a:t>
            </a:r>
          </a:p>
          <a:p>
            <a:pPr marL="0" lvl="0" indent="0" algn="l" rtl="0">
              <a:spcBef>
                <a:spcPts val="0"/>
              </a:spcBef>
              <a:spcAft>
                <a:spcPts val="1200"/>
              </a:spcAft>
              <a:buNone/>
            </a:pPr>
            <a:endParaRPr sz="2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 and Inspection part 2:</a:t>
            </a:r>
            <a:endParaRPr b="1" dirty="0"/>
          </a:p>
        </p:txBody>
      </p:sp>
      <p:sp>
        <p:nvSpPr>
          <p:cNvPr id="192" name="Google Shape;19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3" name="Google Shape;193;p33"/>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194" name="Google Shape;194;p33"/>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195" name="Google Shape;195;p33"/>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196" name="Google Shape;196;p33"/>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Analysis part 1</a:t>
            </a:r>
            <a:endParaRPr b="1" dirty="0"/>
          </a:p>
        </p:txBody>
      </p:sp>
      <p:sp>
        <p:nvSpPr>
          <p:cNvPr id="202" name="Google Shape;20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3" name="Google Shape;203;p34"/>
          <p:cNvPicPr preferRelativeResize="0"/>
          <p:nvPr/>
        </p:nvPicPr>
        <p:blipFill>
          <a:blip r:embed="rId3">
            <a:alphaModFix/>
          </a:blip>
          <a:stretch>
            <a:fillRect/>
          </a:stretch>
        </p:blipFill>
        <p:spPr>
          <a:xfrm>
            <a:off x="462774" y="1152475"/>
            <a:ext cx="6457950" cy="289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Analysis Part 2:</a:t>
            </a:r>
            <a:endParaRPr b="1" dirty="0"/>
          </a:p>
        </p:txBody>
      </p:sp>
      <p:sp>
        <p:nvSpPr>
          <p:cNvPr id="209" name="Google Shape;20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0" name="Google Shape;210;p35"/>
          <p:cNvPicPr preferRelativeResize="0"/>
          <p:nvPr/>
        </p:nvPicPr>
        <p:blipFill>
          <a:blip r:embed="rId3">
            <a:alphaModFix/>
          </a:blip>
          <a:stretch>
            <a:fillRect/>
          </a:stretch>
        </p:blipFill>
        <p:spPr>
          <a:xfrm>
            <a:off x="445214" y="1225862"/>
            <a:ext cx="2826600" cy="3269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 code:</a:t>
            </a:r>
            <a:endParaRPr b="1" dirty="0"/>
          </a:p>
        </p:txBody>
      </p:sp>
      <p:sp>
        <p:nvSpPr>
          <p:cNvPr id="216" name="Google Shape;21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7" name="Google Shape;217;p36"/>
          <p:cNvPicPr preferRelativeResize="0"/>
          <p:nvPr/>
        </p:nvPicPr>
        <p:blipFill>
          <a:blip r:embed="rId3">
            <a:alphaModFix/>
          </a:blip>
          <a:stretch>
            <a:fillRect/>
          </a:stretch>
        </p:blipFill>
        <p:spPr>
          <a:xfrm>
            <a:off x="311700" y="1152475"/>
            <a:ext cx="7391400" cy="203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a:t>
            </a:r>
            <a:endParaRPr b="1" dirty="0"/>
          </a:p>
        </p:txBody>
      </p:sp>
      <p:sp>
        <p:nvSpPr>
          <p:cNvPr id="223" name="Google Shape;22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7"/>
          <p:cNvPicPr preferRelativeResize="0"/>
          <p:nvPr/>
        </p:nvPicPr>
        <p:blipFill>
          <a:blip r:embed="rId3">
            <a:alphaModFix/>
          </a:blip>
          <a:stretch>
            <a:fillRect/>
          </a:stretch>
        </p:blipFill>
        <p:spPr>
          <a:xfrm>
            <a:off x="311699" y="1255400"/>
            <a:ext cx="5800425" cy="2897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230" name="Google Shape;23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14350" indent="-285750" algn="just">
              <a:spcBef>
                <a:spcPts val="1500"/>
              </a:spcBef>
              <a:buSzPts val="1550"/>
            </a:pPr>
            <a:r>
              <a:rPr lang="en-GB" sz="1200" dirty="0">
                <a:latin typeface="Roboto"/>
                <a:ea typeface="Roboto"/>
                <a:cs typeface="Roboto"/>
                <a:sym typeface="Roboto"/>
              </a:rPr>
              <a:t>Regions "77th Street" and "Central" emerge as significant hotspots, showcasing notably elevated crime rates compared to other areas.</a:t>
            </a:r>
            <a:endParaRPr sz="1200" dirty="0">
              <a:latin typeface="Roboto"/>
              <a:ea typeface="Roboto"/>
              <a:cs typeface="Roboto"/>
              <a:sym typeface="Roboto"/>
            </a:endParaRPr>
          </a:p>
          <a:p>
            <a:pPr marL="514350" indent="-285750" algn="just">
              <a:buSzPts val="1550"/>
            </a:pPr>
            <a:r>
              <a:rPr lang="en-GB" sz="1200" dirty="0">
                <a:latin typeface="Roboto"/>
                <a:ea typeface="Roboto"/>
                <a:cs typeface="Roboto"/>
                <a:sym typeface="Roboto"/>
              </a:rPr>
              <a:t>In contrast, the "West LA", "West Valley", and "Wilshire" regions manifest as safer precincts, with their crime rates substantially lower, underscoring the necessity for region-specific crime prevention strategies.</a:t>
            </a:r>
            <a:endParaRPr sz="1200" dirty="0">
              <a:latin typeface="Roboto"/>
              <a:ea typeface="Roboto"/>
              <a:cs typeface="Roboto"/>
              <a:sym typeface="Roboto"/>
            </a:endParaRPr>
          </a:p>
          <a:p>
            <a:pPr marL="0" lvl="0" indent="0" algn="l" rtl="0">
              <a:spcBef>
                <a:spcPts val="0"/>
              </a:spcBef>
              <a:spcAft>
                <a:spcPts val="1200"/>
              </a:spcAft>
              <a:buNone/>
            </a:pPr>
            <a:endParaRPr sz="2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5:</a:t>
            </a:r>
            <a:endParaRPr b="1" dirty="0"/>
          </a:p>
        </p:txBody>
      </p:sp>
      <p:sp>
        <p:nvSpPr>
          <p:cNvPr id="236" name="Google Shape;23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Correlation with Economic Factors:</a:t>
            </a:r>
            <a:endParaRPr b="1" dirty="0"/>
          </a:p>
          <a:p>
            <a:pPr marL="0" lvl="0" indent="0" algn="l" rtl="0">
              <a:spcBef>
                <a:spcPts val="1200"/>
              </a:spcBef>
              <a:spcAft>
                <a:spcPts val="1200"/>
              </a:spcAft>
              <a:buNone/>
            </a:pPr>
            <a:r>
              <a:rPr lang="en-GB" dirty="0"/>
              <a:t>Collect economic data for the same time frame and use statistical methods like correlation analysis to assess the relationship between economic factors and crime rates.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a:t>
            </a:r>
            <a:endParaRPr b="1" dirty="0"/>
          </a:p>
        </p:txBody>
      </p:sp>
      <p:sp>
        <p:nvSpPr>
          <p:cNvPr id="242" name="Google Shape;24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just">
              <a:buFont typeface="+mj-lt"/>
              <a:buAutoNum type="arabicPeriod"/>
            </a:pPr>
            <a:r>
              <a:rPr lang="en-GB" sz="1200" dirty="0"/>
              <a:t>Downloaded Crime data from </a:t>
            </a:r>
            <a:r>
              <a:rPr lang="en-GB" sz="1200" u="sng" dirty="0">
                <a:solidFill>
                  <a:schemeClr val="hlink"/>
                </a:solidFill>
                <a:hlinkClick r:id="rId3"/>
              </a:rPr>
              <a:t>https://data.lacity.org/Public-Safety/Crime-Data-from-2020-to-Present/</a:t>
            </a:r>
            <a:endParaRPr sz="1200" dirty="0"/>
          </a:p>
          <a:p>
            <a:pPr algn="just">
              <a:buFont typeface="+mj-lt"/>
              <a:buAutoNum type="arabicPeriod"/>
            </a:pPr>
            <a:r>
              <a:rPr lang="en-GB" sz="1200" dirty="0"/>
              <a:t>Downloaded Monthly Consumer Price Index data from </a:t>
            </a:r>
            <a:r>
              <a:rPr lang="en-GB" sz="1200" dirty="0">
                <a:hlinkClick r:id="rId4"/>
              </a:rPr>
              <a:t>https://www.bls.gov/news.release/cpi.toc.htm</a:t>
            </a:r>
            <a:br>
              <a:rPr lang="en-GB" sz="1200" dirty="0"/>
            </a:br>
            <a:r>
              <a:rPr lang="en-GB" sz="1200" dirty="0"/>
              <a:t>(CPI is a measure that examines the average change over time in the prices paid by urban consumers for a market basket of consumer goods and services).</a:t>
            </a:r>
          </a:p>
          <a:p>
            <a:pPr algn="just">
              <a:buFont typeface="+mj-lt"/>
              <a:buAutoNum type="arabicPeriod"/>
            </a:pPr>
            <a:r>
              <a:rPr lang="en-GB" sz="1200" dirty="0"/>
              <a:t>Downloaded Monthly </a:t>
            </a:r>
            <a:r>
              <a:rPr lang="en-GB" sz="1200" dirty="0" err="1"/>
              <a:t>Labor</a:t>
            </a:r>
            <a:r>
              <a:rPr lang="en-GB" sz="1200" dirty="0"/>
              <a:t> Force Statistics data from https://</a:t>
            </a:r>
            <a:r>
              <a:rPr lang="en-GB" sz="1200" dirty="0" err="1"/>
              <a:t>www.bls.gov</a:t>
            </a:r>
            <a:r>
              <a:rPr lang="en-GB" sz="1200" dirty="0"/>
              <a:t>/</a:t>
            </a:r>
            <a:r>
              <a:rPr lang="en-GB" sz="1200" dirty="0" err="1"/>
              <a:t>news.release</a:t>
            </a:r>
            <a:r>
              <a:rPr lang="en-GB" sz="1200" dirty="0"/>
              <a:t>/</a:t>
            </a:r>
            <a:r>
              <a:rPr lang="en-GB" sz="1200" dirty="0" err="1"/>
              <a:t>empsit.toc.htm</a:t>
            </a:r>
            <a:endParaRPr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99165" y="38936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part-1</a:t>
            </a:r>
            <a:endParaRPr b="1" dirty="0"/>
          </a:p>
          <a:p>
            <a:pPr marL="0" lvl="0" indent="0" algn="l" rtl="0">
              <a:spcBef>
                <a:spcPts val="0"/>
              </a:spcBef>
              <a:spcAft>
                <a:spcPts val="0"/>
              </a:spcAft>
              <a:buNone/>
            </a:pPr>
            <a:endParaRPr dirty="0"/>
          </a:p>
        </p:txBody>
      </p:sp>
      <p:sp>
        <p:nvSpPr>
          <p:cNvPr id="248" name="Google Shape;248;p41"/>
          <p:cNvSpPr txBox="1">
            <a:spLocks noGrp="1"/>
          </p:cNvSpPr>
          <p:nvPr>
            <p:ph type="body" idx="1"/>
          </p:nvPr>
        </p:nvSpPr>
        <p:spPr>
          <a:xfrm>
            <a:off x="311700" y="1152475"/>
            <a:ext cx="8520600" cy="114545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sz="1200" dirty="0"/>
              <a:t>Load CSV data provided.</a:t>
            </a:r>
            <a:endParaRPr sz="1200" dirty="0"/>
          </a:p>
          <a:p>
            <a:pPr marL="457200" lvl="0" indent="-342900" algn="l" rtl="0">
              <a:spcBef>
                <a:spcPts val="0"/>
              </a:spcBef>
              <a:spcAft>
                <a:spcPts val="0"/>
              </a:spcAft>
              <a:buSzPts val="1800"/>
              <a:buAutoNum type="arabicPeriod"/>
            </a:pPr>
            <a:r>
              <a:rPr lang="en-GB" sz="1200" dirty="0"/>
              <a:t>Group data by 'Year', 'Month', and '</a:t>
            </a:r>
            <a:r>
              <a:rPr lang="en-GB" sz="1200" dirty="0" err="1"/>
              <a:t>Crm</a:t>
            </a:r>
            <a:r>
              <a:rPr lang="en-GB" sz="1200" dirty="0"/>
              <a:t> Cd </a:t>
            </a:r>
            <a:r>
              <a:rPr lang="en-GB" sz="1200" dirty="0" err="1"/>
              <a:t>Desc</a:t>
            </a:r>
            <a:r>
              <a:rPr lang="en-GB" sz="1200" dirty="0"/>
              <a:t>' (Type of crime)</a:t>
            </a:r>
            <a:endParaRPr sz="1200" dirty="0"/>
          </a:p>
          <a:p>
            <a:pPr marL="457200" lvl="0" indent="-342900" algn="l" rtl="0">
              <a:spcBef>
                <a:spcPts val="0"/>
              </a:spcBef>
              <a:spcAft>
                <a:spcPts val="0"/>
              </a:spcAft>
              <a:buSzPts val="1800"/>
              <a:buAutoNum type="arabicPeriod"/>
            </a:pPr>
            <a:r>
              <a:rPr lang="en-GB" sz="1200" dirty="0"/>
              <a:t>Identify distinct crimes</a:t>
            </a:r>
            <a:endParaRPr sz="1200" dirty="0"/>
          </a:p>
          <a:p>
            <a:pPr marL="457200" lvl="0" indent="-342900" algn="l" rtl="0">
              <a:spcBef>
                <a:spcPts val="0"/>
              </a:spcBef>
              <a:spcAft>
                <a:spcPts val="0"/>
              </a:spcAft>
              <a:buSzPts val="1800"/>
              <a:buAutoNum type="arabicPeriod"/>
            </a:pPr>
            <a:r>
              <a:rPr lang="en-GB" sz="1200" dirty="0"/>
              <a:t>Filter crimes related to monetary gains</a:t>
            </a:r>
            <a:endParaRPr sz="1200" dirty="0"/>
          </a:p>
        </p:txBody>
      </p:sp>
      <p:pic>
        <p:nvPicPr>
          <p:cNvPr id="249" name="Google Shape;249;p41"/>
          <p:cNvPicPr preferRelativeResize="0"/>
          <p:nvPr/>
        </p:nvPicPr>
        <p:blipFill>
          <a:blip r:embed="rId3">
            <a:alphaModFix/>
          </a:blip>
          <a:stretch>
            <a:fillRect/>
          </a:stretch>
        </p:blipFill>
        <p:spPr>
          <a:xfrm>
            <a:off x="4998924" y="2571750"/>
            <a:ext cx="3571248" cy="2405201"/>
          </a:xfrm>
          <a:prstGeom prst="rect">
            <a:avLst/>
          </a:prstGeom>
          <a:noFill/>
          <a:ln>
            <a:noFill/>
          </a:ln>
        </p:spPr>
      </p:pic>
      <p:pic>
        <p:nvPicPr>
          <p:cNvPr id="250" name="Google Shape;250;p41"/>
          <p:cNvPicPr preferRelativeResize="0"/>
          <p:nvPr/>
        </p:nvPicPr>
        <p:blipFill>
          <a:blip r:embed="rId4">
            <a:alphaModFix/>
          </a:blip>
          <a:stretch>
            <a:fillRect/>
          </a:stretch>
        </p:blipFill>
        <p:spPr>
          <a:xfrm>
            <a:off x="578000" y="2571750"/>
            <a:ext cx="3912509" cy="240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1:</a:t>
            </a:r>
            <a:endParaRPr b="1"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b="1" dirty="0"/>
              <a:t>Overall Crime Trends: </a:t>
            </a:r>
            <a:endParaRPr b="1" dirty="0"/>
          </a:p>
          <a:p>
            <a:pPr marL="0" lvl="0" indent="0" algn="l" rtl="0">
              <a:lnSpc>
                <a:spcPct val="150000"/>
              </a:lnSpc>
              <a:spcBef>
                <a:spcPts val="1200"/>
              </a:spcBef>
              <a:spcAft>
                <a:spcPts val="1200"/>
              </a:spcAft>
              <a:buNone/>
            </a:pPr>
            <a:r>
              <a:rPr lang="en-GB" dirty="0"/>
              <a:t>Calculate and plot the total number of crimes per year to visualize the trends.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105950" y="92325"/>
            <a:ext cx="7222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part-2</a:t>
            </a:r>
            <a:endParaRPr b="1" dirty="0"/>
          </a:p>
        </p:txBody>
      </p:sp>
      <p:sp>
        <p:nvSpPr>
          <p:cNvPr id="256" name="Google Shape;256;p42"/>
          <p:cNvSpPr txBox="1">
            <a:spLocks noGrp="1"/>
          </p:cNvSpPr>
          <p:nvPr>
            <p:ph type="body" idx="1"/>
          </p:nvPr>
        </p:nvSpPr>
        <p:spPr>
          <a:xfrm>
            <a:off x="233325" y="721650"/>
            <a:ext cx="8910600" cy="11877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ct val="100000"/>
              <a:buAutoNum type="arabicPeriod"/>
            </a:pPr>
            <a:r>
              <a:rPr lang="en-GB" sz="1200" dirty="0"/>
              <a:t>Convert the obtained data into a dictionary.</a:t>
            </a:r>
            <a:endParaRPr sz="1200" dirty="0"/>
          </a:p>
          <a:p>
            <a:pPr marL="457200" lvl="0" indent="-336550" algn="l" rtl="0">
              <a:spcBef>
                <a:spcPts val="0"/>
              </a:spcBef>
              <a:spcAft>
                <a:spcPts val="0"/>
              </a:spcAft>
              <a:buSzPct val="100000"/>
              <a:buAutoNum type="arabicPeriod"/>
            </a:pPr>
            <a:r>
              <a:rPr lang="en-GB" sz="1200" dirty="0"/>
              <a:t>Convert the dictionary to a data frame.</a:t>
            </a:r>
            <a:endParaRPr sz="1200" dirty="0"/>
          </a:p>
          <a:p>
            <a:pPr marL="457200" lvl="0" indent="-336550" algn="l" rtl="0">
              <a:spcBef>
                <a:spcPts val="0"/>
              </a:spcBef>
              <a:spcAft>
                <a:spcPts val="0"/>
              </a:spcAft>
              <a:buSzPct val="100000"/>
              <a:buAutoNum type="arabicPeriod"/>
            </a:pPr>
            <a:r>
              <a:rPr lang="en-GB" sz="1200" dirty="0"/>
              <a:t>Convert the data into date format.</a:t>
            </a:r>
            <a:endParaRPr sz="1200" dirty="0"/>
          </a:p>
          <a:p>
            <a:pPr marL="457200" lvl="0" indent="-336550" algn="l" rtl="0">
              <a:spcBef>
                <a:spcPts val="0"/>
              </a:spcBef>
              <a:spcAft>
                <a:spcPts val="0"/>
              </a:spcAft>
              <a:buSzPct val="100000"/>
              <a:buAutoNum type="arabicPeriod"/>
            </a:pPr>
            <a:r>
              <a:rPr lang="en-GB" sz="1200" dirty="0"/>
              <a:t>Reduce </a:t>
            </a:r>
            <a:r>
              <a:rPr lang="en-GB" sz="1200" dirty="0" err="1"/>
              <a:t>dataframe</a:t>
            </a:r>
            <a:r>
              <a:rPr lang="en-GB" sz="1200" dirty="0"/>
              <a:t> to include data from 2020 to 2023</a:t>
            </a:r>
            <a:endParaRPr sz="1200" dirty="0"/>
          </a:p>
        </p:txBody>
      </p:sp>
      <p:pic>
        <p:nvPicPr>
          <p:cNvPr id="257" name="Google Shape;257;p42"/>
          <p:cNvPicPr preferRelativeResize="0"/>
          <p:nvPr/>
        </p:nvPicPr>
        <p:blipFill>
          <a:blip r:embed="rId3">
            <a:alphaModFix/>
          </a:blip>
          <a:stretch>
            <a:fillRect/>
          </a:stretch>
        </p:blipFill>
        <p:spPr>
          <a:xfrm>
            <a:off x="548600" y="1909375"/>
            <a:ext cx="2948974" cy="1441399"/>
          </a:xfrm>
          <a:prstGeom prst="rect">
            <a:avLst/>
          </a:prstGeom>
          <a:noFill/>
          <a:ln>
            <a:noFill/>
          </a:ln>
        </p:spPr>
      </p:pic>
      <p:pic>
        <p:nvPicPr>
          <p:cNvPr id="258" name="Google Shape;258;p42"/>
          <p:cNvPicPr preferRelativeResize="0"/>
          <p:nvPr/>
        </p:nvPicPr>
        <p:blipFill>
          <a:blip r:embed="rId4">
            <a:alphaModFix/>
          </a:blip>
          <a:stretch>
            <a:fillRect/>
          </a:stretch>
        </p:blipFill>
        <p:spPr>
          <a:xfrm>
            <a:off x="4572000" y="1851050"/>
            <a:ext cx="3324499" cy="1441400"/>
          </a:xfrm>
          <a:prstGeom prst="rect">
            <a:avLst/>
          </a:prstGeom>
          <a:noFill/>
          <a:ln>
            <a:noFill/>
          </a:ln>
        </p:spPr>
      </p:pic>
      <p:pic>
        <p:nvPicPr>
          <p:cNvPr id="259" name="Google Shape;259;p42"/>
          <p:cNvPicPr preferRelativeResize="0"/>
          <p:nvPr/>
        </p:nvPicPr>
        <p:blipFill>
          <a:blip r:embed="rId5">
            <a:alphaModFix/>
          </a:blip>
          <a:stretch>
            <a:fillRect/>
          </a:stretch>
        </p:blipFill>
        <p:spPr>
          <a:xfrm>
            <a:off x="4572000" y="3463800"/>
            <a:ext cx="3324500" cy="1539400"/>
          </a:xfrm>
          <a:prstGeom prst="rect">
            <a:avLst/>
          </a:prstGeom>
          <a:noFill/>
          <a:ln>
            <a:noFill/>
          </a:ln>
        </p:spPr>
      </p:pic>
      <p:pic>
        <p:nvPicPr>
          <p:cNvPr id="260" name="Google Shape;260;p42"/>
          <p:cNvPicPr preferRelativeResize="0"/>
          <p:nvPr/>
        </p:nvPicPr>
        <p:blipFill>
          <a:blip r:embed="rId6">
            <a:alphaModFix/>
          </a:blip>
          <a:stretch>
            <a:fillRect/>
          </a:stretch>
        </p:blipFill>
        <p:spPr>
          <a:xfrm>
            <a:off x="548599" y="3512800"/>
            <a:ext cx="2948975" cy="1441401"/>
          </a:xfrm>
          <a:prstGeom prst="rect">
            <a:avLst/>
          </a:prstGeom>
          <a:noFill/>
          <a:ln>
            <a:noFill/>
          </a:ln>
        </p:spPr>
      </p:pic>
      <p:sp>
        <p:nvSpPr>
          <p:cNvPr id="261" name="Google Shape;261;p42"/>
          <p:cNvSpPr txBox="1"/>
          <p:nvPr/>
        </p:nvSpPr>
        <p:spPr>
          <a:xfrm>
            <a:off x="5976275" y="240225"/>
            <a:ext cx="2949000" cy="14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1"/>
                </a:solidFill>
              </a:rPr>
              <a:t># Filter data for the years 2020 to 2023</a:t>
            </a:r>
            <a:endParaRPr sz="800">
              <a:solidFill>
                <a:schemeClr val="dk1"/>
              </a:solidFill>
            </a:endParaRPr>
          </a:p>
          <a:p>
            <a:pPr marL="0" lvl="0" indent="0" algn="l" rtl="0">
              <a:spcBef>
                <a:spcPts val="0"/>
              </a:spcBef>
              <a:spcAft>
                <a:spcPts val="0"/>
              </a:spcAft>
              <a:buNone/>
            </a:pPr>
            <a:r>
              <a:rPr lang="en-GB" sz="800">
                <a:solidFill>
                  <a:schemeClr val="dk1"/>
                </a:solidFill>
              </a:rPr>
              <a:t>formatted_lf_stats_df = formatted_lf_stats_df[(formatted_lf_stats_df['Year'] &gt;= 2020) &amp; (formatted_lf_stats_df['Year'] &lt;= 2023)]</a:t>
            </a:r>
            <a:endParaRPr sz="800">
              <a:solidFill>
                <a:schemeClr val="dk1"/>
              </a:solidFill>
            </a:endParaRPr>
          </a:p>
          <a:p>
            <a:pPr marL="0" lvl="0" indent="0" algn="l" rtl="0">
              <a:spcBef>
                <a:spcPts val="0"/>
              </a:spcBef>
              <a:spcAft>
                <a:spcPts val="0"/>
              </a:spcAft>
              <a:buNone/>
            </a:pPr>
            <a:r>
              <a:rPr lang="en-GB" sz="800">
                <a:solidFill>
                  <a:schemeClr val="dk1"/>
                </a:solidFill>
              </a:rPr>
              <a:t>formatted_cpi_df = formatted_cpi_df[(formatted_cpi_df['Year'] &gt;= 2020) &amp; (formatted_cpi_df['Year'] &lt;= 2023)]</a:t>
            </a:r>
            <a:endParaRPr sz="800">
              <a:solidFill>
                <a:schemeClr val="dk1"/>
              </a:solidFill>
            </a:endParaRPr>
          </a:p>
          <a:p>
            <a:pPr marL="0" lvl="0" indent="0" algn="l" rtl="0">
              <a:spcBef>
                <a:spcPts val="0"/>
              </a:spcBef>
              <a:spcAft>
                <a:spcPts val="0"/>
              </a:spcAft>
              <a:buNone/>
            </a:pPr>
            <a:r>
              <a:rPr lang="en-GB" sz="800">
                <a:solidFill>
                  <a:schemeClr val="dk1"/>
                </a:solidFill>
              </a:rPr>
              <a:t>print(formatted_lf_stats_df.head())</a:t>
            </a:r>
            <a:endParaRPr sz="800">
              <a:solidFill>
                <a:schemeClr val="dk1"/>
              </a:solidFill>
            </a:endParaRPr>
          </a:p>
          <a:p>
            <a:pPr marL="0" lvl="0" indent="0" algn="l" rtl="0">
              <a:spcBef>
                <a:spcPts val="0"/>
              </a:spcBef>
              <a:spcAft>
                <a:spcPts val="0"/>
              </a:spcAft>
              <a:buNone/>
            </a:pPr>
            <a:r>
              <a:rPr lang="en-GB" sz="800">
                <a:solidFill>
                  <a:schemeClr val="dk1"/>
                </a:solidFill>
              </a:rPr>
              <a:t>print(formatted_cpi_df.head())</a:t>
            </a:r>
            <a:endParaRPr sz="800">
              <a:solidFill>
                <a:schemeClr val="dk1"/>
              </a:solidFill>
            </a:endParaRPr>
          </a:p>
        </p:txBody>
      </p:sp>
      <p:sp>
        <p:nvSpPr>
          <p:cNvPr id="262" name="Google Shape;262;p42"/>
          <p:cNvSpPr/>
          <p:nvPr/>
        </p:nvSpPr>
        <p:spPr>
          <a:xfrm>
            <a:off x="5986050" y="254725"/>
            <a:ext cx="2949000" cy="142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143123" y="10803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part-1</a:t>
            </a:r>
            <a:endParaRPr b="1" dirty="0"/>
          </a:p>
        </p:txBody>
      </p:sp>
      <p:pic>
        <p:nvPicPr>
          <p:cNvPr id="268" name="Google Shape;268;p43"/>
          <p:cNvPicPr preferRelativeResize="0"/>
          <p:nvPr/>
        </p:nvPicPr>
        <p:blipFill>
          <a:blip r:embed="rId3">
            <a:alphaModFix/>
          </a:blip>
          <a:stretch>
            <a:fillRect/>
          </a:stretch>
        </p:blipFill>
        <p:spPr>
          <a:xfrm>
            <a:off x="143123" y="680739"/>
            <a:ext cx="6613575" cy="1475149"/>
          </a:xfrm>
          <a:prstGeom prst="rect">
            <a:avLst/>
          </a:prstGeom>
          <a:noFill/>
          <a:ln>
            <a:noFill/>
          </a:ln>
        </p:spPr>
      </p:pic>
      <p:pic>
        <p:nvPicPr>
          <p:cNvPr id="269" name="Google Shape;269;p43"/>
          <p:cNvPicPr preferRelativeResize="0"/>
          <p:nvPr/>
        </p:nvPicPr>
        <p:blipFill>
          <a:blip r:embed="rId4">
            <a:alphaModFix/>
          </a:blip>
          <a:stretch>
            <a:fillRect/>
          </a:stretch>
        </p:blipFill>
        <p:spPr>
          <a:xfrm>
            <a:off x="143123" y="2193200"/>
            <a:ext cx="6613573" cy="1475150"/>
          </a:xfrm>
          <a:prstGeom prst="rect">
            <a:avLst/>
          </a:prstGeom>
          <a:noFill/>
          <a:ln>
            <a:noFill/>
          </a:ln>
        </p:spPr>
      </p:pic>
      <p:pic>
        <p:nvPicPr>
          <p:cNvPr id="270" name="Google Shape;270;p43"/>
          <p:cNvPicPr preferRelativeResize="0"/>
          <p:nvPr/>
        </p:nvPicPr>
        <p:blipFill>
          <a:blip r:embed="rId5">
            <a:alphaModFix/>
          </a:blip>
          <a:stretch>
            <a:fillRect/>
          </a:stretch>
        </p:blipFill>
        <p:spPr>
          <a:xfrm>
            <a:off x="143123" y="3725186"/>
            <a:ext cx="6613574" cy="1475150"/>
          </a:xfrm>
          <a:prstGeom prst="rect">
            <a:avLst/>
          </a:prstGeom>
          <a:noFill/>
          <a:ln>
            <a:noFill/>
          </a:ln>
        </p:spPr>
      </p:pic>
      <p:sp>
        <p:nvSpPr>
          <p:cNvPr id="271" name="Google Shape;271;p43"/>
          <p:cNvSpPr txBox="1"/>
          <p:nvPr/>
        </p:nvSpPr>
        <p:spPr>
          <a:xfrm>
            <a:off x="6945796" y="971969"/>
            <a:ext cx="2116200" cy="9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mj-lt"/>
              </a:rPr>
              <a:t>Initial visualisations include visualizing the cleaned data</a:t>
            </a:r>
            <a:endParaRPr sz="1200" dirty="0">
              <a:solidFill>
                <a:schemeClr val="dk1"/>
              </a:solidFill>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11700" y="29335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part-2</a:t>
            </a:r>
            <a:endParaRPr b="1" dirty="0"/>
          </a:p>
          <a:p>
            <a:pPr marL="0" lvl="0" indent="0" algn="l" rtl="0">
              <a:spcBef>
                <a:spcPts val="0"/>
              </a:spcBef>
              <a:spcAft>
                <a:spcPts val="0"/>
              </a:spcAft>
              <a:buNone/>
            </a:pPr>
            <a:endParaRPr dirty="0"/>
          </a:p>
        </p:txBody>
      </p:sp>
      <p:sp>
        <p:nvSpPr>
          <p:cNvPr id="277" name="Google Shape;277;p44"/>
          <p:cNvSpPr txBox="1">
            <a:spLocks noGrp="1"/>
          </p:cNvSpPr>
          <p:nvPr>
            <p:ph type="body" idx="1"/>
          </p:nvPr>
        </p:nvSpPr>
        <p:spPr>
          <a:xfrm>
            <a:off x="136771" y="945741"/>
            <a:ext cx="8520600" cy="92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dirty="0"/>
              <a:t>Visualizing Consumer Price index vs Crime Rate</a:t>
            </a:r>
            <a:endParaRPr dirty="0"/>
          </a:p>
          <a:p>
            <a:pPr marL="457200" lvl="0" indent="-342900" algn="l" rtl="0">
              <a:spcBef>
                <a:spcPts val="0"/>
              </a:spcBef>
              <a:spcAft>
                <a:spcPts val="0"/>
              </a:spcAft>
              <a:buSzPts val="1800"/>
              <a:buAutoNum type="arabicPeriod"/>
            </a:pPr>
            <a:r>
              <a:rPr lang="en-GB" dirty="0"/>
              <a:t>Visualizing Unemployment Rate vs Crime Rate</a:t>
            </a:r>
            <a:endParaRPr dirty="0"/>
          </a:p>
        </p:txBody>
      </p:sp>
      <p:pic>
        <p:nvPicPr>
          <p:cNvPr id="278" name="Google Shape;278;p44"/>
          <p:cNvPicPr preferRelativeResize="0"/>
          <p:nvPr/>
        </p:nvPicPr>
        <p:blipFill>
          <a:blip r:embed="rId3">
            <a:alphaModFix/>
          </a:blip>
          <a:stretch>
            <a:fillRect/>
          </a:stretch>
        </p:blipFill>
        <p:spPr>
          <a:xfrm>
            <a:off x="225024" y="2081409"/>
            <a:ext cx="4001450" cy="2610963"/>
          </a:xfrm>
          <a:prstGeom prst="rect">
            <a:avLst/>
          </a:prstGeom>
          <a:noFill/>
          <a:ln>
            <a:noFill/>
          </a:ln>
        </p:spPr>
      </p:pic>
      <p:pic>
        <p:nvPicPr>
          <p:cNvPr id="279" name="Google Shape;279;p44"/>
          <p:cNvPicPr preferRelativeResize="0"/>
          <p:nvPr/>
        </p:nvPicPr>
        <p:blipFill>
          <a:blip r:embed="rId4">
            <a:alphaModFix/>
          </a:blip>
          <a:stretch>
            <a:fillRect/>
          </a:stretch>
        </p:blipFill>
        <p:spPr>
          <a:xfrm>
            <a:off x="4830850" y="2081400"/>
            <a:ext cx="4001450" cy="261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part-3: Correlation heat map</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85" name="Google Shape;285;p45"/>
          <p:cNvPicPr preferRelativeResize="0"/>
          <p:nvPr/>
        </p:nvPicPr>
        <p:blipFill>
          <a:blip r:embed="rId3">
            <a:alphaModFix/>
          </a:blip>
          <a:stretch>
            <a:fillRect/>
          </a:stretch>
        </p:blipFill>
        <p:spPr>
          <a:xfrm>
            <a:off x="1389862" y="721100"/>
            <a:ext cx="5740873" cy="3943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Correlation analysis</a:t>
            </a:r>
            <a:endParaRPr b="1" dirty="0"/>
          </a:p>
        </p:txBody>
      </p:sp>
      <p:sp>
        <p:nvSpPr>
          <p:cNvPr id="291" name="Google Shape;291;p46"/>
          <p:cNvSpPr txBox="1">
            <a:spLocks noGrp="1"/>
          </p:cNvSpPr>
          <p:nvPr>
            <p:ph type="body" idx="1"/>
          </p:nvPr>
        </p:nvSpPr>
        <p:spPr>
          <a:xfrm>
            <a:off x="311700" y="1152475"/>
            <a:ext cx="8520600" cy="177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Correlation between Crime Rate and CPI: 0.04</a:t>
            </a:r>
            <a:endParaRPr dirty="0"/>
          </a:p>
          <a:p>
            <a:pPr marL="0" lvl="0" indent="0" algn="l" rtl="0">
              <a:spcBef>
                <a:spcPts val="1200"/>
              </a:spcBef>
              <a:spcAft>
                <a:spcPts val="1200"/>
              </a:spcAft>
              <a:buNone/>
            </a:pPr>
            <a:r>
              <a:rPr lang="en-GB" dirty="0"/>
              <a:t>Correlation between Crime Rate and Unemployment Rate: -0.06</a:t>
            </a:r>
            <a:endParaRPr dirty="0"/>
          </a:p>
        </p:txBody>
      </p:sp>
      <p:pic>
        <p:nvPicPr>
          <p:cNvPr id="292" name="Google Shape;292;p46"/>
          <p:cNvPicPr preferRelativeResize="0"/>
          <p:nvPr/>
        </p:nvPicPr>
        <p:blipFill>
          <a:blip r:embed="rId3">
            <a:alphaModFix/>
          </a:blip>
          <a:stretch>
            <a:fillRect/>
          </a:stretch>
        </p:blipFill>
        <p:spPr>
          <a:xfrm>
            <a:off x="370575" y="3205600"/>
            <a:ext cx="8212574" cy="1673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298" name="Google Shape;29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285750" indent="-285750" algn="just">
              <a:lnSpc>
                <a:spcPct val="170000"/>
              </a:lnSpc>
            </a:pPr>
            <a:r>
              <a:rPr lang="en-GB" sz="1500" b="1" dirty="0"/>
              <a:t>Upon Visual inspection:</a:t>
            </a:r>
            <a:endParaRPr sz="1500" b="1" dirty="0"/>
          </a:p>
          <a:p>
            <a:pPr indent="-308610" algn="just">
              <a:lnSpc>
                <a:spcPct val="170000"/>
              </a:lnSpc>
              <a:spcBef>
                <a:spcPts val="1200"/>
              </a:spcBef>
              <a:buSzPct val="100000"/>
              <a:buFont typeface="Wingdings" pitchFamily="2" charset="2"/>
              <a:buChar char="Ø"/>
            </a:pPr>
            <a:r>
              <a:rPr lang="en-GB" sz="1500" dirty="0"/>
              <a:t>Consumer Price index vs Crime Rate: Crime rate increases with increase in CPI</a:t>
            </a:r>
            <a:endParaRPr sz="1500" dirty="0"/>
          </a:p>
          <a:p>
            <a:pPr indent="-308610" algn="just">
              <a:lnSpc>
                <a:spcPct val="170000"/>
              </a:lnSpc>
              <a:buSzPct val="100000"/>
              <a:buFont typeface="Wingdings" pitchFamily="2" charset="2"/>
              <a:buChar char="Ø"/>
            </a:pPr>
            <a:r>
              <a:rPr lang="en-GB" sz="1500" dirty="0"/>
              <a:t>Visualizing Unemployment Rate vs Crime Rate: Crime rate increases with decrease in Unemployment rate.</a:t>
            </a:r>
            <a:endParaRPr sz="1500" dirty="0"/>
          </a:p>
          <a:p>
            <a:pPr marL="285750" indent="-285750" algn="just">
              <a:lnSpc>
                <a:spcPct val="170000"/>
              </a:lnSpc>
              <a:spcBef>
                <a:spcPts val="1200"/>
              </a:spcBef>
            </a:pPr>
            <a:r>
              <a:rPr lang="en-GB" sz="1500" b="1" dirty="0"/>
              <a:t>Correlation between Crime Rate and Consumer Price Index (CPI): 0.04</a:t>
            </a:r>
            <a:endParaRPr sz="1500" dirty="0"/>
          </a:p>
          <a:p>
            <a:pPr marL="285750" indent="-285750" algn="just">
              <a:lnSpc>
                <a:spcPct val="170000"/>
              </a:lnSpc>
              <a:spcBef>
                <a:spcPts val="1200"/>
              </a:spcBef>
            </a:pPr>
            <a:r>
              <a:rPr lang="en-GB" sz="1500" dirty="0"/>
              <a:t>A correlation of 0.04 indicates a very weak positive correlation between crime rate and CPI. This means that there is a slight tendency for crime rate to increase as CPI increases, but the relationship is not strong.</a:t>
            </a:r>
            <a:endParaRPr sz="1500" dirty="0"/>
          </a:p>
          <a:p>
            <a:pPr marL="285750" indent="-285750" algn="just">
              <a:lnSpc>
                <a:spcPct val="170000"/>
              </a:lnSpc>
              <a:spcBef>
                <a:spcPts val="1200"/>
              </a:spcBef>
            </a:pPr>
            <a:r>
              <a:rPr lang="en-GB" sz="1500" b="1" dirty="0"/>
              <a:t>Correlation between Crime Rate and Unemployment Rate: -0.06</a:t>
            </a:r>
            <a:endParaRPr sz="1500" b="1" dirty="0"/>
          </a:p>
          <a:p>
            <a:pPr marL="285750" indent="-285750" algn="just">
              <a:lnSpc>
                <a:spcPct val="170000"/>
              </a:lnSpc>
              <a:spcBef>
                <a:spcPts val="1200"/>
              </a:spcBef>
            </a:pPr>
            <a:r>
              <a:rPr lang="en-GB" sz="1500" dirty="0"/>
              <a:t>A correlation of -0.06 indicates a very weak negative correlation between crime rate and unemployment rate. This means that there is a slight tendency for crime rate to decrease as the unemployment rate increases, but again, the relationship is not strong.</a:t>
            </a:r>
            <a:endParaRPr sz="1500" dirty="0"/>
          </a:p>
          <a:p>
            <a:pPr marL="0" lvl="0" indent="0" algn="l" rtl="0">
              <a:spcBef>
                <a:spcPts val="1200"/>
              </a:spcBef>
              <a:spcAft>
                <a:spcPts val="120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6:</a:t>
            </a:r>
            <a:endParaRPr b="1" dirty="0"/>
          </a:p>
        </p:txBody>
      </p:sp>
      <p:sp>
        <p:nvSpPr>
          <p:cNvPr id="304" name="Google Shape;30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Day of the Week Analysis:</a:t>
            </a:r>
            <a:endParaRPr b="1"/>
          </a:p>
          <a:p>
            <a:pPr marL="0" lvl="0" indent="0" algn="l" rtl="0">
              <a:spcBef>
                <a:spcPts val="1200"/>
              </a:spcBef>
              <a:spcAft>
                <a:spcPts val="1200"/>
              </a:spcAft>
              <a:buNone/>
            </a:pPr>
            <a:r>
              <a:rPr lang="en-GB"/>
              <a:t>Group the data by day of the week and analyze crime frequencies for each day.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 Inspection and cleaning</a:t>
            </a:r>
            <a:endParaRPr b="1" dirty="0"/>
          </a:p>
        </p:txBody>
      </p:sp>
      <p:sp>
        <p:nvSpPr>
          <p:cNvPr id="310" name="Google Shape;310;p49"/>
          <p:cNvSpPr txBox="1">
            <a:spLocks noGrp="1"/>
          </p:cNvSpPr>
          <p:nvPr>
            <p:ph type="body" idx="1"/>
          </p:nvPr>
        </p:nvSpPr>
        <p:spPr>
          <a:xfrm>
            <a:off x="311699" y="1017725"/>
            <a:ext cx="8520600" cy="954600"/>
          </a:xfrm>
          <a:prstGeom prst="rect">
            <a:avLst/>
          </a:prstGeom>
        </p:spPr>
        <p:txBody>
          <a:bodyPr spcFirstLastPara="1" wrap="square" lIns="91425" tIns="91425" rIns="91425" bIns="91425" anchor="t" anchorCtr="0">
            <a:noAutofit/>
          </a:bodyPr>
          <a:lstStyle/>
          <a:p>
            <a:pPr marL="457200" lvl="0" indent="-291465" algn="l" rtl="0">
              <a:spcBef>
                <a:spcPts val="0"/>
              </a:spcBef>
              <a:spcAft>
                <a:spcPts val="0"/>
              </a:spcAft>
              <a:buSzPct val="100000"/>
              <a:buAutoNum type="arabicPeriod"/>
            </a:pPr>
            <a:r>
              <a:rPr lang="en-GB" sz="1200" dirty="0"/>
              <a:t>Downloaded Crime data from </a:t>
            </a:r>
            <a:r>
              <a:rPr lang="en-GB" sz="1200" u="sng" dirty="0">
                <a:solidFill>
                  <a:schemeClr val="hlink"/>
                </a:solidFill>
                <a:hlinkClick r:id="rId3"/>
              </a:rPr>
              <a:t>https://data.lacity.org/Public-Safety/Crime-Data-from-2020-to-Present/</a:t>
            </a:r>
            <a:endParaRPr sz="1200" dirty="0"/>
          </a:p>
          <a:p>
            <a:pPr marL="457200" lvl="0" indent="-291465" algn="l" rtl="0">
              <a:spcBef>
                <a:spcPts val="0"/>
              </a:spcBef>
              <a:spcAft>
                <a:spcPts val="0"/>
              </a:spcAft>
              <a:buSzPct val="100000"/>
              <a:buAutoNum type="arabicPeriod"/>
            </a:pPr>
            <a:r>
              <a:rPr lang="en-GB" sz="1200" dirty="0"/>
              <a:t>Convert the 'DATE OCC' column to a datetime object</a:t>
            </a:r>
            <a:endParaRPr sz="1200" dirty="0"/>
          </a:p>
          <a:p>
            <a:pPr marL="457200" marR="0" lvl="0" indent="-291465" algn="l" rtl="0">
              <a:lnSpc>
                <a:spcPct val="115000"/>
              </a:lnSpc>
              <a:spcBef>
                <a:spcPts val="0"/>
              </a:spcBef>
              <a:spcAft>
                <a:spcPts val="0"/>
              </a:spcAft>
              <a:buSzPct val="100000"/>
              <a:buAutoNum type="arabicPeriod"/>
            </a:pPr>
            <a:r>
              <a:rPr lang="en-GB" sz="1200" dirty="0"/>
              <a:t>Extract day of the week and add it to the </a:t>
            </a:r>
            <a:r>
              <a:rPr lang="en-GB" sz="1200" dirty="0" err="1"/>
              <a:t>dataframe</a:t>
            </a:r>
            <a:endParaRPr sz="1200" dirty="0"/>
          </a:p>
          <a:p>
            <a:pPr marL="457200" lvl="0" indent="-291465" algn="l" rtl="0">
              <a:spcBef>
                <a:spcPts val="0"/>
              </a:spcBef>
              <a:spcAft>
                <a:spcPts val="0"/>
              </a:spcAft>
              <a:buSzPct val="100000"/>
              <a:buAutoNum type="arabicPeriod"/>
            </a:pPr>
            <a:r>
              <a:rPr lang="en-GB" sz="1200" dirty="0"/>
              <a:t>Extract year from DATE OCC (Date of crime)</a:t>
            </a:r>
            <a:endParaRPr sz="1200" dirty="0"/>
          </a:p>
          <a:p>
            <a:pPr marL="457200" marR="0" lvl="0" indent="-291465" algn="l" rtl="0">
              <a:lnSpc>
                <a:spcPct val="115000"/>
              </a:lnSpc>
              <a:spcBef>
                <a:spcPts val="0"/>
              </a:spcBef>
              <a:spcAft>
                <a:spcPts val="0"/>
              </a:spcAft>
              <a:buSzPct val="100000"/>
              <a:buAutoNum type="arabicPeriod"/>
            </a:pPr>
            <a:r>
              <a:rPr lang="en-GB" sz="1200" dirty="0"/>
              <a:t>Group data by day of the week and year</a:t>
            </a:r>
            <a:endParaRPr sz="1200" dirty="0"/>
          </a:p>
        </p:txBody>
      </p:sp>
      <p:pic>
        <p:nvPicPr>
          <p:cNvPr id="311" name="Google Shape;311;p49"/>
          <p:cNvPicPr preferRelativeResize="0"/>
          <p:nvPr/>
        </p:nvPicPr>
        <p:blipFill>
          <a:blip r:embed="rId4">
            <a:alphaModFix/>
          </a:blip>
          <a:stretch>
            <a:fillRect/>
          </a:stretch>
        </p:blipFill>
        <p:spPr>
          <a:xfrm>
            <a:off x="152399" y="2571750"/>
            <a:ext cx="8839199" cy="21477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a:t>
            </a:r>
            <a:endParaRPr b="1" dirty="0"/>
          </a:p>
        </p:txBody>
      </p:sp>
      <p:sp>
        <p:nvSpPr>
          <p:cNvPr id="317" name="Google Shape;317;p50"/>
          <p:cNvSpPr txBox="1">
            <a:spLocks noGrp="1"/>
          </p:cNvSpPr>
          <p:nvPr>
            <p:ph type="body" idx="1"/>
          </p:nvPr>
        </p:nvSpPr>
        <p:spPr>
          <a:xfrm>
            <a:off x="311700" y="1152475"/>
            <a:ext cx="8520600" cy="1030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dirty="0"/>
              <a:t>Yearly crime rates by Day of week</a:t>
            </a:r>
            <a:endParaRPr dirty="0"/>
          </a:p>
          <a:p>
            <a:pPr marL="457200" lvl="0" indent="-342900" algn="l" rtl="0">
              <a:spcBef>
                <a:spcPts val="0"/>
              </a:spcBef>
              <a:spcAft>
                <a:spcPts val="0"/>
              </a:spcAft>
              <a:buSzPts val="1800"/>
              <a:buAutoNum type="arabicPeriod"/>
            </a:pPr>
            <a:r>
              <a:rPr lang="en-GB" dirty="0"/>
              <a:t>Total crime rates by Day of week</a:t>
            </a:r>
            <a:endParaRPr dirty="0"/>
          </a:p>
        </p:txBody>
      </p:sp>
      <p:pic>
        <p:nvPicPr>
          <p:cNvPr id="318" name="Google Shape;318;p50"/>
          <p:cNvPicPr preferRelativeResize="0"/>
          <p:nvPr/>
        </p:nvPicPr>
        <p:blipFill>
          <a:blip r:embed="rId3">
            <a:alphaModFix/>
          </a:blip>
          <a:stretch>
            <a:fillRect/>
          </a:stretch>
        </p:blipFill>
        <p:spPr>
          <a:xfrm>
            <a:off x="152400" y="2335675"/>
            <a:ext cx="4174877" cy="2421601"/>
          </a:xfrm>
          <a:prstGeom prst="rect">
            <a:avLst/>
          </a:prstGeom>
          <a:noFill/>
          <a:ln>
            <a:noFill/>
          </a:ln>
        </p:spPr>
      </p:pic>
      <p:pic>
        <p:nvPicPr>
          <p:cNvPr id="319" name="Google Shape;319;p50"/>
          <p:cNvPicPr preferRelativeResize="0"/>
          <p:nvPr/>
        </p:nvPicPr>
        <p:blipFill>
          <a:blip r:embed="rId4">
            <a:alphaModFix/>
          </a:blip>
          <a:stretch>
            <a:fillRect/>
          </a:stretch>
        </p:blipFill>
        <p:spPr>
          <a:xfrm>
            <a:off x="4572000" y="2343675"/>
            <a:ext cx="4331626" cy="2405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325" name="Google Shape;32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GB" sz="1200" dirty="0">
                <a:latin typeface="+mn-lt"/>
              </a:rPr>
              <a:t>Overall Crime Trends: The data showed that there is a variation in the number of reported crimes across different days of the week. The highest total crime rate was observed on Fridays, followed by Saturdays. Sundays had the lowest crime rate among the weekdays.</a:t>
            </a:r>
            <a:endParaRPr sz="1200" dirty="0">
              <a:latin typeface="+mn-lt"/>
            </a:endParaRPr>
          </a:p>
          <a:p>
            <a:r>
              <a:rPr lang="en-GB" sz="1200" dirty="0">
                <a:latin typeface="+mn-lt"/>
              </a:rPr>
              <a:t>Weekday vs. Weekend: The data indicated a clear difference between weekday and weekend crime rates. Weekdays (Monday to Thursday) generally had lower crime rates compared to weekends (Friday to Sunday).</a:t>
            </a:r>
            <a:endParaRPr sz="1200" dirty="0">
              <a:latin typeface="+mn-lt"/>
            </a:endParaRPr>
          </a:p>
          <a:p>
            <a:r>
              <a:rPr lang="en-GB" sz="1200" dirty="0">
                <a:latin typeface="+mn-lt"/>
              </a:rPr>
              <a:t>Yearly Comparison: The analysis also revealed that the total crime rates varied from year to year. While 2022 had the highest total crime rate among the three years, 2021 had the second-highest, followed by 2020 and 2023. The highest crime rates were consistently observed on Fridays for each year.</a:t>
            </a:r>
            <a:endParaRPr sz="12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2392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 and Data Inspection </a:t>
            </a:r>
            <a:endParaRPr b="1" dirty="0"/>
          </a:p>
        </p:txBody>
      </p:sp>
      <p:sp>
        <p:nvSpPr>
          <p:cNvPr id="73" name="Google Shape;73;p16"/>
          <p:cNvSpPr txBox="1">
            <a:spLocks noGrp="1"/>
          </p:cNvSpPr>
          <p:nvPr>
            <p:ph type="body" idx="1"/>
          </p:nvPr>
        </p:nvSpPr>
        <p:spPr>
          <a:xfrm>
            <a:off x="311700" y="1152475"/>
            <a:ext cx="2222400" cy="34353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SzPts val="1400"/>
              <a:buAutoNum type="arabicPeriod"/>
            </a:pPr>
            <a:r>
              <a:rPr lang="en-GB" sz="1200" dirty="0"/>
              <a:t>Downloaded Crime data from </a:t>
            </a:r>
            <a:r>
              <a:rPr lang="en-GB" sz="1200" u="sng" dirty="0">
                <a:solidFill>
                  <a:schemeClr val="hlink"/>
                </a:solidFill>
                <a:hlinkClick r:id="rId3"/>
              </a:rPr>
              <a:t>this link</a:t>
            </a:r>
            <a:r>
              <a:rPr lang="en-GB" sz="1200" dirty="0"/>
              <a:t>.</a:t>
            </a:r>
            <a:endParaRPr sz="1200" dirty="0"/>
          </a:p>
          <a:p>
            <a:pPr marL="457200" lvl="0" indent="-317500" algn="just" rtl="0">
              <a:lnSpc>
                <a:spcPct val="150000"/>
              </a:lnSpc>
              <a:spcBef>
                <a:spcPts val="0"/>
              </a:spcBef>
              <a:spcAft>
                <a:spcPts val="0"/>
              </a:spcAft>
              <a:buSzPts val="1400"/>
              <a:buAutoNum type="arabicPeriod"/>
            </a:pPr>
            <a:r>
              <a:rPr lang="en-GB" sz="1200" dirty="0"/>
              <a:t>Upload the data into data frame.</a:t>
            </a:r>
            <a:endParaRPr sz="1200" dirty="0"/>
          </a:p>
          <a:p>
            <a:pPr marL="457200" lvl="0" indent="-317500" algn="just" rtl="0">
              <a:lnSpc>
                <a:spcPct val="150000"/>
              </a:lnSpc>
              <a:spcBef>
                <a:spcPts val="0"/>
              </a:spcBef>
              <a:spcAft>
                <a:spcPts val="0"/>
              </a:spcAft>
              <a:buSzPts val="1400"/>
              <a:buAutoNum type="arabicPeriod"/>
            </a:pPr>
            <a:r>
              <a:rPr lang="en-GB" sz="1200" dirty="0"/>
              <a:t>Displaying the first few rows and data types of each column.</a:t>
            </a:r>
            <a:endParaRPr sz="1200" dirty="0"/>
          </a:p>
          <a:p>
            <a:pPr marL="457200" lvl="0" indent="0" algn="just" rtl="0">
              <a:spcBef>
                <a:spcPts val="1200"/>
              </a:spcBef>
              <a:spcAft>
                <a:spcPts val="1200"/>
              </a:spcAft>
              <a:buNone/>
            </a:pPr>
            <a:endParaRPr dirty="0"/>
          </a:p>
        </p:txBody>
      </p:sp>
      <p:pic>
        <p:nvPicPr>
          <p:cNvPr id="74" name="Google Shape;74;p16"/>
          <p:cNvPicPr preferRelativeResize="0"/>
          <p:nvPr/>
        </p:nvPicPr>
        <p:blipFill>
          <a:blip r:embed="rId4">
            <a:alphaModFix/>
          </a:blip>
          <a:stretch>
            <a:fillRect/>
          </a:stretch>
        </p:blipFill>
        <p:spPr>
          <a:xfrm>
            <a:off x="2590513" y="1252900"/>
            <a:ext cx="3519223" cy="2204349"/>
          </a:xfrm>
          <a:prstGeom prst="rect">
            <a:avLst/>
          </a:prstGeom>
          <a:noFill/>
          <a:ln>
            <a:noFill/>
          </a:ln>
        </p:spPr>
      </p:pic>
      <p:pic>
        <p:nvPicPr>
          <p:cNvPr id="75" name="Google Shape;75;p16"/>
          <p:cNvPicPr preferRelativeResize="0"/>
          <p:nvPr/>
        </p:nvPicPr>
        <p:blipFill>
          <a:blip r:embed="rId5">
            <a:alphaModFix/>
          </a:blip>
          <a:stretch>
            <a:fillRect/>
          </a:stretch>
        </p:blipFill>
        <p:spPr>
          <a:xfrm>
            <a:off x="6166151" y="593800"/>
            <a:ext cx="2581347" cy="4125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2"/>
          <p:cNvSpPr txBox="1">
            <a:spLocks noGrp="1"/>
          </p:cNvSpPr>
          <p:nvPr>
            <p:ph type="title"/>
          </p:nvPr>
        </p:nvSpPr>
        <p:spPr>
          <a:xfrm>
            <a:off x="276575" y="156950"/>
            <a:ext cx="8513700" cy="146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t>Problem statement 7: </a:t>
            </a:r>
            <a:endParaRPr sz="2400" b="1" dirty="0"/>
          </a:p>
          <a:p>
            <a:pPr marL="0" lvl="0" indent="0" algn="l" rtl="0">
              <a:spcBef>
                <a:spcPts val="0"/>
              </a:spcBef>
              <a:spcAft>
                <a:spcPts val="0"/>
              </a:spcAft>
              <a:buNone/>
            </a:pPr>
            <a:br>
              <a:rPr lang="en-GB" sz="1700" dirty="0">
                <a:solidFill>
                  <a:schemeClr val="lt2"/>
                </a:solidFill>
              </a:rPr>
            </a:br>
            <a:r>
              <a:rPr lang="en-GB" sz="1800" dirty="0">
                <a:solidFill>
                  <a:schemeClr val="lt2"/>
                </a:solidFill>
              </a:rPr>
              <a:t>Identify major events or policy changes during the dataset period and </a:t>
            </a:r>
            <a:r>
              <a:rPr lang="en-GB" sz="1800" dirty="0" err="1">
                <a:solidFill>
                  <a:schemeClr val="lt2"/>
                </a:solidFill>
              </a:rPr>
              <a:t>analyze</a:t>
            </a:r>
            <a:r>
              <a:rPr lang="en-GB" sz="1800" dirty="0">
                <a:solidFill>
                  <a:schemeClr val="lt2"/>
                </a:solidFill>
              </a:rPr>
              <a:t> crime rate changes before and after these events</a:t>
            </a:r>
            <a:endParaRPr sz="1800" dirty="0">
              <a:solidFill>
                <a:schemeClr val="lt2"/>
              </a:solidFill>
            </a:endParaRPr>
          </a:p>
          <a:p>
            <a:pPr marL="0" lvl="0" indent="0" algn="l" rtl="0">
              <a:spcBef>
                <a:spcPts val="0"/>
              </a:spcBef>
              <a:spcAft>
                <a:spcPts val="0"/>
              </a:spcAft>
              <a:buNone/>
            </a:pPr>
            <a:r>
              <a:rPr lang="en-GB" sz="1800" dirty="0">
                <a:solidFill>
                  <a:schemeClr val="lt2"/>
                </a:solidFill>
                <a:latin typeface="Times New Roman"/>
                <a:ea typeface="Times New Roman"/>
                <a:cs typeface="Times New Roman"/>
                <a:sym typeface="Times New Roman"/>
              </a:rPr>
              <a:t> </a:t>
            </a:r>
            <a:endParaRPr sz="1800" dirty="0">
              <a:solidFill>
                <a:schemeClr val="lt2"/>
              </a:solidFill>
              <a:latin typeface="Times New Roman"/>
              <a:ea typeface="Times New Roman"/>
              <a:cs typeface="Times New Roman"/>
              <a:sym typeface="Times New Roman"/>
            </a:endParaRPr>
          </a:p>
        </p:txBody>
      </p:sp>
      <p:sp>
        <p:nvSpPr>
          <p:cNvPr id="331" name="Google Shape;331;p52"/>
          <p:cNvSpPr txBox="1"/>
          <p:nvPr/>
        </p:nvSpPr>
        <p:spPr>
          <a:xfrm>
            <a:off x="315150" y="1686275"/>
            <a:ext cx="8513700" cy="12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FFFFFF"/>
                </a:solidFill>
              </a:rPr>
              <a:t>1. DATA ACQUISITION :</a:t>
            </a:r>
            <a:br>
              <a:rPr lang="en-GB" sz="2000" dirty="0">
                <a:solidFill>
                  <a:srgbClr val="FFFFFF"/>
                </a:solidFill>
              </a:rPr>
            </a:br>
            <a:br>
              <a:rPr lang="en-GB" sz="2000" dirty="0">
                <a:solidFill>
                  <a:schemeClr val="lt2"/>
                </a:solidFill>
              </a:rPr>
            </a:br>
            <a:r>
              <a:rPr lang="en-GB" sz="1200" dirty="0">
                <a:solidFill>
                  <a:schemeClr val="lt2"/>
                </a:solidFill>
              </a:rPr>
              <a:t>Downloaded Crime data from </a:t>
            </a:r>
            <a:r>
              <a:rPr lang="en-GB" sz="1200"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r>
              <a:rPr lang="en-GB" u="sng" dirty="0">
                <a:solidFill>
                  <a:schemeClr val="accent5"/>
                </a:solidFill>
                <a:hlinkClick r:id="rId3">
                  <a:extLst>
                    <a:ext uri="{A12FA001-AC4F-418D-AE19-62706E023703}">
                      <ahyp:hlinkClr xmlns:ahyp="http://schemas.microsoft.com/office/drawing/2018/hyperlinkcolor" val="tx"/>
                    </a:ext>
                  </a:extLst>
                </a:hlinkClick>
              </a:rPr>
              <a:t>/</a:t>
            </a:r>
            <a:endParaRPr dirty="0"/>
          </a:p>
        </p:txBody>
      </p:sp>
      <p:sp>
        <p:nvSpPr>
          <p:cNvPr id="332" name="Google Shape;332;p52"/>
          <p:cNvSpPr txBox="1"/>
          <p:nvPr/>
        </p:nvSpPr>
        <p:spPr>
          <a:xfrm>
            <a:off x="276575" y="3028450"/>
            <a:ext cx="8270400" cy="19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dk1"/>
                </a:solidFill>
              </a:rPr>
              <a:t>2. DATA INSPECTION :</a:t>
            </a:r>
            <a:br>
              <a:rPr lang="en-GB" sz="2000" dirty="0">
                <a:solidFill>
                  <a:schemeClr val="dk1"/>
                </a:solidFill>
              </a:rPr>
            </a:br>
            <a:endParaRPr sz="2000" dirty="0">
              <a:solidFill>
                <a:schemeClr val="dk1"/>
              </a:solidFill>
            </a:endParaRPr>
          </a:p>
          <a:p>
            <a:pPr marL="457200" lvl="0" indent="-317500" algn="l" rtl="0">
              <a:spcBef>
                <a:spcPts val="0"/>
              </a:spcBef>
              <a:spcAft>
                <a:spcPts val="0"/>
              </a:spcAft>
              <a:buClr>
                <a:schemeClr val="lt2"/>
              </a:buClr>
              <a:buSzPts val="1400"/>
              <a:buChar char="●"/>
            </a:pPr>
            <a:r>
              <a:rPr lang="en-GB" sz="1200" dirty="0">
                <a:solidFill>
                  <a:schemeClr val="lt2"/>
                </a:solidFill>
              </a:rPr>
              <a:t>Load CSV data provided.</a:t>
            </a:r>
            <a:endParaRPr sz="1200" dirty="0">
              <a:solidFill>
                <a:schemeClr val="lt2"/>
              </a:solidFill>
            </a:endParaRPr>
          </a:p>
          <a:p>
            <a:pPr marL="457200" lvl="0" indent="-317500" algn="l" rtl="0">
              <a:spcBef>
                <a:spcPts val="0"/>
              </a:spcBef>
              <a:spcAft>
                <a:spcPts val="0"/>
              </a:spcAft>
              <a:buClr>
                <a:schemeClr val="lt2"/>
              </a:buClr>
              <a:buSzPts val="1400"/>
              <a:buChar char="●"/>
            </a:pPr>
            <a:r>
              <a:rPr lang="en-GB" sz="1200" dirty="0">
                <a:solidFill>
                  <a:schemeClr val="lt2"/>
                </a:solidFill>
              </a:rPr>
              <a:t>Find and handle the missing and </a:t>
            </a:r>
            <a:br>
              <a:rPr lang="en-GB" sz="1200" dirty="0">
                <a:solidFill>
                  <a:schemeClr val="lt2"/>
                </a:solidFill>
              </a:rPr>
            </a:br>
            <a:r>
              <a:rPr lang="en-GB" sz="1200" dirty="0">
                <a:solidFill>
                  <a:schemeClr val="lt2"/>
                </a:solidFill>
              </a:rPr>
              <a:t>null values in the dataset.</a:t>
            </a:r>
            <a:endParaRPr sz="1200" dirty="0">
              <a:solidFill>
                <a:schemeClr val="lt2"/>
              </a:solidFill>
            </a:endParaRPr>
          </a:p>
          <a:p>
            <a:pPr marL="457200" marR="0" lvl="0" indent="-317500" algn="l" rtl="0">
              <a:lnSpc>
                <a:spcPct val="115000"/>
              </a:lnSpc>
              <a:spcBef>
                <a:spcPts val="0"/>
              </a:spcBef>
              <a:spcAft>
                <a:spcPts val="0"/>
              </a:spcAft>
              <a:buClr>
                <a:schemeClr val="lt2"/>
              </a:buClr>
              <a:buSzPts val="1400"/>
              <a:buChar char="●"/>
            </a:pPr>
            <a:r>
              <a:rPr lang="en-GB" sz="1200" dirty="0">
                <a:solidFill>
                  <a:schemeClr val="lt2"/>
                </a:solidFill>
              </a:rPr>
              <a:t>Standardize or normalize numerical </a:t>
            </a:r>
            <a:br>
              <a:rPr lang="en-GB" sz="1200" dirty="0">
                <a:solidFill>
                  <a:schemeClr val="lt2"/>
                </a:solidFill>
              </a:rPr>
            </a:br>
            <a:r>
              <a:rPr lang="en-GB" sz="1200" dirty="0">
                <a:solidFill>
                  <a:schemeClr val="lt2"/>
                </a:solidFill>
              </a:rPr>
              <a:t>data and encoding categorical data </a:t>
            </a:r>
            <a:br>
              <a:rPr lang="en-GB" sz="1200" dirty="0">
                <a:solidFill>
                  <a:schemeClr val="lt2"/>
                </a:solidFill>
              </a:rPr>
            </a:br>
            <a:r>
              <a:rPr lang="en-GB" sz="1200" dirty="0">
                <a:solidFill>
                  <a:schemeClr val="lt2"/>
                </a:solidFill>
              </a:rPr>
              <a:t>if required.</a:t>
            </a:r>
            <a:endParaRPr sz="1200" u="sng" dirty="0">
              <a:solidFill>
                <a:schemeClr val="lt2"/>
              </a:solidFill>
            </a:endParaRPr>
          </a:p>
          <a:p>
            <a:pPr marL="0" lvl="0" indent="0" algn="l" rtl="0">
              <a:spcBef>
                <a:spcPts val="0"/>
              </a:spcBef>
              <a:spcAft>
                <a:spcPts val="0"/>
              </a:spcAft>
              <a:buNone/>
            </a:pPr>
            <a:endParaRPr sz="1500" u="sng" dirty="0">
              <a:solidFill>
                <a:schemeClr val="lt2"/>
              </a:solidFill>
            </a:endParaRPr>
          </a:p>
          <a:p>
            <a:pPr marL="457200" lvl="0" indent="0" algn="l" rtl="0">
              <a:spcBef>
                <a:spcPts val="0"/>
              </a:spcBef>
              <a:spcAft>
                <a:spcPts val="0"/>
              </a:spcAft>
              <a:buNone/>
            </a:pPr>
            <a:endParaRPr sz="1500" u="sng" dirty="0">
              <a:solidFill>
                <a:schemeClr val="lt2"/>
              </a:solidFill>
            </a:endParaRPr>
          </a:p>
          <a:p>
            <a:pPr marL="0" lvl="0" indent="0" algn="l" rtl="0">
              <a:spcBef>
                <a:spcPts val="0"/>
              </a:spcBef>
              <a:spcAft>
                <a:spcPts val="0"/>
              </a:spcAft>
              <a:buNone/>
            </a:pPr>
            <a:endParaRPr sz="2000" u="sng" dirty="0">
              <a:solidFill>
                <a:schemeClr val="lt2"/>
              </a:solidFill>
            </a:endParaRPr>
          </a:p>
        </p:txBody>
      </p:sp>
      <p:pic>
        <p:nvPicPr>
          <p:cNvPr id="333" name="Google Shape;333;p52"/>
          <p:cNvPicPr preferRelativeResize="0"/>
          <p:nvPr/>
        </p:nvPicPr>
        <p:blipFill>
          <a:blip r:embed="rId4">
            <a:alphaModFix/>
          </a:blip>
          <a:stretch>
            <a:fillRect/>
          </a:stretch>
        </p:blipFill>
        <p:spPr>
          <a:xfrm>
            <a:off x="7413250" y="2023650"/>
            <a:ext cx="1621050" cy="2866850"/>
          </a:xfrm>
          <a:prstGeom prst="rect">
            <a:avLst/>
          </a:prstGeom>
          <a:noFill/>
          <a:ln>
            <a:noFill/>
          </a:ln>
        </p:spPr>
      </p:pic>
      <p:sp>
        <p:nvSpPr>
          <p:cNvPr id="334" name="Google Shape;334;p52"/>
          <p:cNvSpPr txBox="1"/>
          <p:nvPr/>
        </p:nvSpPr>
        <p:spPr>
          <a:xfrm>
            <a:off x="0" y="0"/>
            <a:ext cx="30000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900"/>
              <a:t>import√</a:t>
            </a:r>
            <a:endParaRPr sz="900"/>
          </a:p>
        </p:txBody>
      </p:sp>
      <p:pic>
        <p:nvPicPr>
          <p:cNvPr id="335" name="Google Shape;335;p52"/>
          <p:cNvPicPr preferRelativeResize="0"/>
          <p:nvPr/>
        </p:nvPicPr>
        <p:blipFill>
          <a:blip r:embed="rId5">
            <a:alphaModFix/>
          </a:blip>
          <a:stretch>
            <a:fillRect/>
          </a:stretch>
        </p:blipFill>
        <p:spPr>
          <a:xfrm>
            <a:off x="3607600" y="2706244"/>
            <a:ext cx="3805650" cy="1629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3"/>
          <p:cNvSpPr txBox="1"/>
          <p:nvPr/>
        </p:nvSpPr>
        <p:spPr>
          <a:xfrm>
            <a:off x="358350" y="449700"/>
            <a:ext cx="6555900" cy="7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53"/>
          <p:cNvSpPr txBox="1"/>
          <p:nvPr/>
        </p:nvSpPr>
        <p:spPr>
          <a:xfrm>
            <a:off x="323225" y="203775"/>
            <a:ext cx="6049800" cy="997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GB" sz="1200" dirty="0">
                <a:solidFill>
                  <a:schemeClr val="lt2"/>
                </a:solidFill>
              </a:rPr>
              <a:t>Converting the date columns into date </a:t>
            </a:r>
            <a:br>
              <a:rPr lang="en-GB" sz="1200" dirty="0">
                <a:solidFill>
                  <a:schemeClr val="lt2"/>
                </a:solidFill>
              </a:rPr>
            </a:br>
            <a:r>
              <a:rPr lang="en-GB" sz="1200" dirty="0">
                <a:solidFill>
                  <a:schemeClr val="lt2"/>
                </a:solidFill>
              </a:rPr>
              <a:t>time datatype and other columns into their </a:t>
            </a:r>
            <a:br>
              <a:rPr lang="en-GB" sz="1200" dirty="0">
                <a:solidFill>
                  <a:schemeClr val="lt2"/>
                </a:solidFill>
              </a:rPr>
            </a:br>
            <a:r>
              <a:rPr lang="en-GB" sz="1200" dirty="0">
                <a:solidFill>
                  <a:schemeClr val="lt2"/>
                </a:solidFill>
              </a:rPr>
              <a:t>respective data types as per requirement</a:t>
            </a:r>
            <a:r>
              <a:rPr lang="en-GB" dirty="0">
                <a:solidFill>
                  <a:schemeClr val="lt2"/>
                </a:solidFill>
              </a:rPr>
              <a:t>.</a:t>
            </a:r>
            <a:endParaRPr dirty="0">
              <a:solidFill>
                <a:schemeClr val="lt2"/>
              </a:solidFill>
            </a:endParaRPr>
          </a:p>
        </p:txBody>
      </p:sp>
      <p:pic>
        <p:nvPicPr>
          <p:cNvPr id="342" name="Google Shape;342;p53"/>
          <p:cNvPicPr preferRelativeResize="0"/>
          <p:nvPr/>
        </p:nvPicPr>
        <p:blipFill>
          <a:blip r:embed="rId3">
            <a:alphaModFix/>
          </a:blip>
          <a:stretch>
            <a:fillRect/>
          </a:stretch>
        </p:blipFill>
        <p:spPr>
          <a:xfrm>
            <a:off x="4672700" y="203775"/>
            <a:ext cx="3780349" cy="1547876"/>
          </a:xfrm>
          <a:prstGeom prst="rect">
            <a:avLst/>
          </a:prstGeom>
          <a:noFill/>
          <a:ln>
            <a:noFill/>
          </a:ln>
        </p:spPr>
      </p:pic>
      <p:sp>
        <p:nvSpPr>
          <p:cNvPr id="343" name="Google Shape;343;p53"/>
          <p:cNvSpPr txBox="1"/>
          <p:nvPr/>
        </p:nvSpPr>
        <p:spPr>
          <a:xfrm>
            <a:off x="372400" y="1356150"/>
            <a:ext cx="3696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rPr>
              <a:t>3. VISUALISATION</a:t>
            </a:r>
            <a:endParaRPr sz="2000">
              <a:solidFill>
                <a:schemeClr val="dk1"/>
              </a:solidFill>
            </a:endParaRPr>
          </a:p>
        </p:txBody>
      </p:sp>
      <p:pic>
        <p:nvPicPr>
          <p:cNvPr id="344" name="Google Shape;344;p53"/>
          <p:cNvPicPr preferRelativeResize="0"/>
          <p:nvPr/>
        </p:nvPicPr>
        <p:blipFill>
          <a:blip r:embed="rId4">
            <a:alphaModFix/>
          </a:blip>
          <a:stretch>
            <a:fillRect/>
          </a:stretch>
        </p:blipFill>
        <p:spPr>
          <a:xfrm>
            <a:off x="69325" y="2993300"/>
            <a:ext cx="3088276" cy="1829149"/>
          </a:xfrm>
          <a:prstGeom prst="rect">
            <a:avLst/>
          </a:prstGeom>
          <a:noFill/>
          <a:ln>
            <a:noFill/>
          </a:ln>
        </p:spPr>
      </p:pic>
      <p:pic>
        <p:nvPicPr>
          <p:cNvPr id="345" name="Google Shape;345;p53"/>
          <p:cNvPicPr preferRelativeResize="0"/>
          <p:nvPr/>
        </p:nvPicPr>
        <p:blipFill>
          <a:blip r:embed="rId5">
            <a:alphaModFix/>
          </a:blip>
          <a:stretch>
            <a:fillRect/>
          </a:stretch>
        </p:blipFill>
        <p:spPr>
          <a:xfrm>
            <a:off x="3365750" y="2107925"/>
            <a:ext cx="5617377" cy="1914350"/>
          </a:xfrm>
          <a:prstGeom prst="rect">
            <a:avLst/>
          </a:prstGeom>
          <a:noFill/>
          <a:ln>
            <a:noFill/>
          </a:ln>
        </p:spPr>
      </p:pic>
      <p:sp>
        <p:nvSpPr>
          <p:cNvPr id="346" name="Google Shape;346;p53"/>
          <p:cNvSpPr txBox="1"/>
          <p:nvPr/>
        </p:nvSpPr>
        <p:spPr>
          <a:xfrm>
            <a:off x="105400" y="1967400"/>
            <a:ext cx="31479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EVOLUTION OF CRIME OVER THE YEARS</a:t>
            </a:r>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4"/>
          <p:cNvSpPr txBox="1">
            <a:spLocks noGrp="1"/>
          </p:cNvSpPr>
          <p:nvPr>
            <p:ph type="title"/>
          </p:nvPr>
        </p:nvSpPr>
        <p:spPr>
          <a:xfrm>
            <a:off x="171150" y="149900"/>
            <a:ext cx="33000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420"/>
              <a:t>EVOLUTION OF TOP 5 CRIMES OVER THE YEARS</a:t>
            </a:r>
            <a:endParaRPr sz="1420"/>
          </a:p>
        </p:txBody>
      </p:sp>
      <p:pic>
        <p:nvPicPr>
          <p:cNvPr id="352" name="Google Shape;352;p54"/>
          <p:cNvPicPr preferRelativeResize="0"/>
          <p:nvPr/>
        </p:nvPicPr>
        <p:blipFill>
          <a:blip r:embed="rId3">
            <a:alphaModFix/>
          </a:blip>
          <a:stretch>
            <a:fillRect/>
          </a:stretch>
        </p:blipFill>
        <p:spPr>
          <a:xfrm>
            <a:off x="4452700" y="285975"/>
            <a:ext cx="4365727" cy="2025125"/>
          </a:xfrm>
          <a:prstGeom prst="rect">
            <a:avLst/>
          </a:prstGeom>
          <a:noFill/>
          <a:ln>
            <a:noFill/>
          </a:ln>
        </p:spPr>
      </p:pic>
      <p:pic>
        <p:nvPicPr>
          <p:cNvPr id="353" name="Google Shape;353;p54"/>
          <p:cNvPicPr preferRelativeResize="0"/>
          <p:nvPr/>
        </p:nvPicPr>
        <p:blipFill>
          <a:blip r:embed="rId4">
            <a:alphaModFix/>
          </a:blip>
          <a:stretch>
            <a:fillRect/>
          </a:stretch>
        </p:blipFill>
        <p:spPr>
          <a:xfrm>
            <a:off x="136000" y="924650"/>
            <a:ext cx="4232375" cy="1354965"/>
          </a:xfrm>
          <a:prstGeom prst="rect">
            <a:avLst/>
          </a:prstGeom>
          <a:noFill/>
          <a:ln>
            <a:noFill/>
          </a:ln>
        </p:spPr>
      </p:pic>
      <p:sp>
        <p:nvSpPr>
          <p:cNvPr id="354" name="Google Shape;354;p54"/>
          <p:cNvSpPr txBox="1"/>
          <p:nvPr/>
        </p:nvSpPr>
        <p:spPr>
          <a:xfrm>
            <a:off x="203775" y="2473375"/>
            <a:ext cx="8818500" cy="20730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GB" sz="2000" b="1" dirty="0">
                <a:solidFill>
                  <a:schemeClr val="dk1"/>
                </a:solidFill>
              </a:rPr>
              <a:t>4. CONCLUSION</a:t>
            </a:r>
            <a:endParaRPr sz="2000" b="1" dirty="0">
              <a:solidFill>
                <a:schemeClr val="dk1"/>
              </a:solidFill>
            </a:endParaRPr>
          </a:p>
          <a:p>
            <a:pPr marL="285750" lvl="0" indent="-285750" algn="l" rtl="0">
              <a:spcBef>
                <a:spcPts val="0"/>
              </a:spcBef>
              <a:spcAft>
                <a:spcPts val="0"/>
              </a:spcAft>
              <a:buFont typeface="Arial" panose="020B0604020202020204" pitchFamily="34" charset="0"/>
              <a:buChar char="•"/>
            </a:pPr>
            <a:endParaRPr dirty="0">
              <a:solidFill>
                <a:schemeClr val="dk1"/>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Despite various new reforms and policies being introduced, the crime rates over the years have been increasing, it was highest in 2022 but decreased in 2023.</a:t>
            </a:r>
            <a:endParaRPr dirty="0">
              <a:solidFill>
                <a:schemeClr val="lt2"/>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The highest frequency of crime amongst all is vehicle being stolen, it was peak during 2022 with more than 24,000 vehicles being stolen.</a:t>
            </a:r>
            <a:endParaRPr dirty="0">
              <a:solidFill>
                <a:schemeClr val="lt2"/>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Also, there was a sharp increase in theft of identity during 2022 by an increase of  9000 cases.</a:t>
            </a:r>
            <a:endParaRPr dirty="0">
              <a:solidFill>
                <a:schemeClr val="lt2"/>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Simple assault and petty theft has minimized by the beginning of 2023.</a:t>
            </a:r>
            <a:endParaRPr dirty="0">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title"/>
          </p:nvPr>
        </p:nvSpPr>
        <p:spPr>
          <a:xfrm>
            <a:off x="311700" y="445025"/>
            <a:ext cx="8598000" cy="1255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400" b="1" dirty="0"/>
              <a:t>Problem statement 8: </a:t>
            </a:r>
            <a:endParaRPr sz="2400" b="1" dirty="0"/>
          </a:p>
          <a:p>
            <a:pPr marL="0" lvl="0" indent="0" algn="l" rtl="0">
              <a:spcBef>
                <a:spcPts val="0"/>
              </a:spcBef>
              <a:spcAft>
                <a:spcPts val="0"/>
              </a:spcAft>
              <a:buNone/>
            </a:pPr>
            <a:endParaRPr sz="1611" dirty="0">
              <a:solidFill>
                <a:schemeClr val="lt2"/>
              </a:solidFill>
            </a:endParaRPr>
          </a:p>
          <a:p>
            <a:pPr marL="0" lvl="0" indent="0" algn="l" rtl="0">
              <a:spcBef>
                <a:spcPts val="0"/>
              </a:spcBef>
              <a:spcAft>
                <a:spcPts val="0"/>
              </a:spcAft>
              <a:buNone/>
            </a:pPr>
            <a:r>
              <a:rPr lang="en-GB" sz="1300" dirty="0">
                <a:solidFill>
                  <a:schemeClr val="lt2"/>
                </a:solidFill>
              </a:rPr>
              <a:t>Use statistical methods or data visualization techniques to identify dataset outliers and investigate unusual patterns.</a:t>
            </a:r>
            <a:endParaRPr sz="1300" dirty="0">
              <a:solidFill>
                <a:schemeClr val="lt2"/>
              </a:solidFill>
            </a:endParaRPr>
          </a:p>
          <a:p>
            <a:pPr marL="0" lvl="0" indent="0" algn="l" rtl="0">
              <a:spcBef>
                <a:spcPts val="0"/>
              </a:spcBef>
              <a:spcAft>
                <a:spcPts val="0"/>
              </a:spcAft>
              <a:buNone/>
            </a:pPr>
            <a:endParaRPr sz="1722" dirty="0">
              <a:solidFill>
                <a:schemeClr val="lt2"/>
              </a:solidFill>
            </a:endParaRPr>
          </a:p>
          <a:p>
            <a:pPr marL="0" lvl="0" indent="0" algn="l" rtl="0">
              <a:spcBef>
                <a:spcPts val="0"/>
              </a:spcBef>
              <a:spcAft>
                <a:spcPts val="0"/>
              </a:spcAft>
              <a:buNone/>
            </a:pPr>
            <a:endParaRPr sz="1722" dirty="0">
              <a:solidFill>
                <a:schemeClr val="lt2"/>
              </a:solidFill>
            </a:endParaRPr>
          </a:p>
          <a:p>
            <a:pPr marL="457200" lvl="0" indent="-388620" algn="l" rtl="0">
              <a:spcBef>
                <a:spcPts val="0"/>
              </a:spcBef>
              <a:spcAft>
                <a:spcPts val="0"/>
              </a:spcAft>
              <a:buSzPct val="126000"/>
              <a:buAutoNum type="arabicPeriod"/>
            </a:pPr>
            <a:r>
              <a:rPr lang="en-GB" sz="2222" b="1" dirty="0">
                <a:solidFill>
                  <a:srgbClr val="FFFFFF"/>
                </a:solidFill>
              </a:rPr>
              <a:t>DATA ACQUISITION :</a:t>
            </a:r>
            <a:br>
              <a:rPr lang="en-GB" sz="2000" b="1" dirty="0">
                <a:solidFill>
                  <a:srgbClr val="FFFFFF"/>
                </a:solidFill>
              </a:rPr>
            </a:br>
            <a:br>
              <a:rPr lang="en-GB" sz="2000" dirty="0">
                <a:solidFill>
                  <a:schemeClr val="lt2"/>
                </a:solidFill>
              </a:rPr>
            </a:br>
            <a:r>
              <a:rPr lang="en-GB" sz="1300" dirty="0">
                <a:solidFill>
                  <a:schemeClr val="lt2"/>
                </a:solidFill>
              </a:rPr>
              <a:t>Downloaded Crime data from </a:t>
            </a:r>
            <a:r>
              <a:rPr lang="en-GB" sz="1300"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a:t>
            </a:r>
            <a:endParaRPr sz="1300" dirty="0">
              <a:solidFill>
                <a:schemeClr val="lt2"/>
              </a:solidFill>
            </a:endParaRPr>
          </a:p>
          <a:p>
            <a:pPr marL="0" lvl="0" indent="0" algn="l" rtl="0">
              <a:spcBef>
                <a:spcPts val="0"/>
              </a:spcBef>
              <a:spcAft>
                <a:spcPts val="0"/>
              </a:spcAft>
              <a:buNone/>
            </a:pPr>
            <a:endParaRPr sz="1300" b="1" dirty="0"/>
          </a:p>
          <a:p>
            <a:pPr marL="0" lvl="0" indent="0" algn="l" rtl="0">
              <a:spcBef>
                <a:spcPts val="0"/>
              </a:spcBef>
              <a:spcAft>
                <a:spcPts val="0"/>
              </a:spcAft>
              <a:buNone/>
            </a:pPr>
            <a:br>
              <a:rPr lang="en-GB" sz="1611" dirty="0">
                <a:solidFill>
                  <a:schemeClr val="lt2"/>
                </a:solidFill>
              </a:rPr>
            </a:br>
            <a:endParaRPr sz="1611" dirty="0"/>
          </a:p>
        </p:txBody>
      </p:sp>
      <p:sp>
        <p:nvSpPr>
          <p:cNvPr id="360" name="Google Shape;360;p55"/>
          <p:cNvSpPr txBox="1"/>
          <p:nvPr/>
        </p:nvSpPr>
        <p:spPr>
          <a:xfrm>
            <a:off x="311700" y="2763131"/>
            <a:ext cx="8633100" cy="215440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2000" dirty="0">
                <a:solidFill>
                  <a:schemeClr val="dk1"/>
                </a:solidFill>
              </a:rPr>
              <a:t>2.   </a:t>
            </a:r>
            <a:r>
              <a:rPr lang="en-GB" sz="2000" b="1" dirty="0">
                <a:solidFill>
                  <a:schemeClr val="dk1"/>
                </a:solidFill>
              </a:rPr>
              <a:t>DATA INSPECTION </a:t>
            </a:r>
            <a:r>
              <a:rPr lang="en-GB" sz="2000" dirty="0">
                <a:solidFill>
                  <a:schemeClr val="dk1"/>
                </a:solidFill>
              </a:rPr>
              <a:t>:</a:t>
            </a:r>
            <a:br>
              <a:rPr lang="en-GB" sz="2000" dirty="0">
                <a:solidFill>
                  <a:schemeClr val="dk1"/>
                </a:solidFill>
              </a:rPr>
            </a:br>
            <a:endParaRPr sz="2000" dirty="0">
              <a:solidFill>
                <a:schemeClr val="dk1"/>
              </a:solidFill>
            </a:endParaRPr>
          </a:p>
          <a:p>
            <a:pPr marL="457200" lvl="0" indent="-317500" algn="l" rtl="0">
              <a:lnSpc>
                <a:spcPct val="150000"/>
              </a:lnSpc>
              <a:spcBef>
                <a:spcPts val="0"/>
              </a:spcBef>
              <a:spcAft>
                <a:spcPts val="0"/>
              </a:spcAft>
              <a:buClr>
                <a:schemeClr val="lt2"/>
              </a:buClr>
              <a:buSzPts val="1400"/>
              <a:buChar char="●"/>
            </a:pPr>
            <a:r>
              <a:rPr lang="en-GB" sz="1200" dirty="0">
                <a:solidFill>
                  <a:schemeClr val="lt2"/>
                </a:solidFill>
              </a:rPr>
              <a:t>Load CSV data provided.</a:t>
            </a:r>
            <a:endParaRPr sz="1200" dirty="0">
              <a:solidFill>
                <a:schemeClr val="lt2"/>
              </a:solidFill>
            </a:endParaRPr>
          </a:p>
          <a:p>
            <a:pPr marL="457200" lvl="0" indent="-317500" algn="l" rtl="0">
              <a:lnSpc>
                <a:spcPct val="150000"/>
              </a:lnSpc>
              <a:spcBef>
                <a:spcPts val="0"/>
              </a:spcBef>
              <a:spcAft>
                <a:spcPts val="0"/>
              </a:spcAft>
              <a:buClr>
                <a:schemeClr val="lt2"/>
              </a:buClr>
              <a:buSzPts val="1400"/>
              <a:buChar char="●"/>
            </a:pPr>
            <a:r>
              <a:rPr lang="en-GB" sz="1200" dirty="0">
                <a:solidFill>
                  <a:schemeClr val="lt2"/>
                </a:solidFill>
              </a:rPr>
              <a:t>Find and handle the missing and null values in the dataset.</a:t>
            </a:r>
            <a:endParaRPr sz="1200" dirty="0">
              <a:solidFill>
                <a:schemeClr val="lt2"/>
              </a:solidFill>
            </a:endParaRPr>
          </a:p>
          <a:p>
            <a:pPr marL="457200" marR="0" lvl="0" indent="-317500" algn="l" rtl="0">
              <a:lnSpc>
                <a:spcPct val="150000"/>
              </a:lnSpc>
              <a:spcBef>
                <a:spcPts val="0"/>
              </a:spcBef>
              <a:spcAft>
                <a:spcPts val="0"/>
              </a:spcAft>
              <a:buClr>
                <a:schemeClr val="lt2"/>
              </a:buClr>
              <a:buSzPts val="1400"/>
              <a:buChar char="●"/>
            </a:pPr>
            <a:r>
              <a:rPr lang="en-GB" sz="1200" dirty="0">
                <a:solidFill>
                  <a:schemeClr val="lt2"/>
                </a:solidFill>
              </a:rPr>
              <a:t>Standardize or normalize numerical data and encoding categorical data if required.</a:t>
            </a:r>
            <a:endParaRPr sz="1200" dirty="0">
              <a:solidFill>
                <a:schemeClr val="lt2"/>
              </a:solidFill>
            </a:endParaRPr>
          </a:p>
          <a:p>
            <a:pPr marL="457200" lvl="0" indent="0" algn="l" rtl="0">
              <a:spcBef>
                <a:spcPts val="0"/>
              </a:spcBef>
              <a:spcAft>
                <a:spcPts val="0"/>
              </a:spcAft>
              <a:buNone/>
            </a:pPr>
            <a:endParaRPr dirty="0">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p:nvPr/>
        </p:nvSpPr>
        <p:spPr>
          <a:xfrm>
            <a:off x="70275" y="2599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dk1"/>
                </a:solidFill>
              </a:rPr>
              <a:t>3. VISUALISATION</a:t>
            </a:r>
            <a:endParaRPr sz="2000">
              <a:solidFill>
                <a:schemeClr val="dk1"/>
              </a:solidFill>
            </a:endParaRPr>
          </a:p>
        </p:txBody>
      </p:sp>
      <p:pic>
        <p:nvPicPr>
          <p:cNvPr id="366" name="Google Shape;366;p56"/>
          <p:cNvPicPr preferRelativeResize="0"/>
          <p:nvPr/>
        </p:nvPicPr>
        <p:blipFill>
          <a:blip r:embed="rId3">
            <a:alphaModFix/>
          </a:blip>
          <a:stretch>
            <a:fillRect/>
          </a:stretch>
        </p:blipFill>
        <p:spPr>
          <a:xfrm>
            <a:off x="5853201" y="152400"/>
            <a:ext cx="3208675" cy="2480999"/>
          </a:xfrm>
          <a:prstGeom prst="rect">
            <a:avLst/>
          </a:prstGeom>
          <a:noFill/>
          <a:ln>
            <a:noFill/>
          </a:ln>
        </p:spPr>
      </p:pic>
      <p:pic>
        <p:nvPicPr>
          <p:cNvPr id="367" name="Google Shape;367;p56"/>
          <p:cNvPicPr preferRelativeResize="0"/>
          <p:nvPr/>
        </p:nvPicPr>
        <p:blipFill>
          <a:blip r:embed="rId4">
            <a:alphaModFix/>
          </a:blip>
          <a:stretch>
            <a:fillRect/>
          </a:stretch>
        </p:blipFill>
        <p:spPr>
          <a:xfrm>
            <a:off x="2609289" y="183225"/>
            <a:ext cx="3173636" cy="2388523"/>
          </a:xfrm>
          <a:prstGeom prst="rect">
            <a:avLst/>
          </a:prstGeom>
          <a:noFill/>
          <a:ln>
            <a:noFill/>
          </a:ln>
        </p:spPr>
      </p:pic>
      <p:pic>
        <p:nvPicPr>
          <p:cNvPr id="368" name="Google Shape;368;p56"/>
          <p:cNvPicPr preferRelativeResize="0"/>
          <p:nvPr/>
        </p:nvPicPr>
        <p:blipFill>
          <a:blip r:embed="rId5">
            <a:alphaModFix/>
          </a:blip>
          <a:stretch>
            <a:fillRect/>
          </a:stretch>
        </p:blipFill>
        <p:spPr>
          <a:xfrm>
            <a:off x="5925088" y="2741474"/>
            <a:ext cx="2988809" cy="2205302"/>
          </a:xfrm>
          <a:prstGeom prst="rect">
            <a:avLst/>
          </a:prstGeom>
          <a:noFill/>
          <a:ln>
            <a:noFill/>
          </a:ln>
        </p:spPr>
      </p:pic>
      <p:pic>
        <p:nvPicPr>
          <p:cNvPr id="369" name="Google Shape;369;p56"/>
          <p:cNvPicPr preferRelativeResize="0"/>
          <p:nvPr/>
        </p:nvPicPr>
        <p:blipFill>
          <a:blip r:embed="rId6">
            <a:alphaModFix/>
          </a:blip>
          <a:stretch>
            <a:fillRect/>
          </a:stretch>
        </p:blipFill>
        <p:spPr>
          <a:xfrm>
            <a:off x="2889812" y="2741474"/>
            <a:ext cx="2963375" cy="2205302"/>
          </a:xfrm>
          <a:prstGeom prst="rect">
            <a:avLst/>
          </a:prstGeom>
          <a:noFill/>
          <a:ln>
            <a:noFill/>
          </a:ln>
        </p:spPr>
      </p:pic>
      <p:sp>
        <p:nvSpPr>
          <p:cNvPr id="370" name="Google Shape;370;p56"/>
          <p:cNvSpPr txBox="1"/>
          <p:nvPr/>
        </p:nvSpPr>
        <p:spPr>
          <a:xfrm>
            <a:off x="274050" y="752577"/>
            <a:ext cx="2091600" cy="2821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chemeClr val="lt2"/>
                </a:solidFill>
              </a:rPr>
              <a:t>1. Finding anomalies and outlier using </a:t>
            </a:r>
            <a:r>
              <a:rPr lang="en-GB" sz="1200" b="1" dirty="0">
                <a:solidFill>
                  <a:schemeClr val="lt2"/>
                </a:solidFill>
              </a:rPr>
              <a:t>Interquartile Range (IQR) Method.</a:t>
            </a:r>
            <a:endParaRPr sz="1200" b="1" dirty="0">
              <a:solidFill>
                <a:schemeClr val="lt2"/>
              </a:solidFill>
            </a:endParaRPr>
          </a:p>
          <a:p>
            <a:pPr marL="0" lvl="0" indent="0" algn="just" rtl="0">
              <a:lnSpc>
                <a:spcPct val="150000"/>
              </a:lnSpc>
              <a:spcBef>
                <a:spcPts val="0"/>
              </a:spcBef>
              <a:spcAft>
                <a:spcPts val="0"/>
              </a:spcAft>
              <a:buNone/>
            </a:pPr>
            <a:endParaRPr sz="1200" dirty="0">
              <a:solidFill>
                <a:schemeClr val="lt2"/>
              </a:solidFill>
            </a:endParaRPr>
          </a:p>
          <a:p>
            <a:pPr marL="0" lvl="0" indent="0" algn="just" rtl="0">
              <a:lnSpc>
                <a:spcPct val="150000"/>
              </a:lnSpc>
              <a:spcBef>
                <a:spcPts val="0"/>
              </a:spcBef>
              <a:spcAft>
                <a:spcPts val="0"/>
              </a:spcAft>
              <a:buNone/>
            </a:pPr>
            <a:r>
              <a:rPr lang="en-GB" sz="1200" dirty="0">
                <a:solidFill>
                  <a:schemeClr val="lt2"/>
                </a:solidFill>
              </a:rPr>
              <a:t>2. Finding anomalies and outlier using </a:t>
            </a:r>
            <a:r>
              <a:rPr lang="en-GB" sz="1200" b="1" dirty="0">
                <a:solidFill>
                  <a:schemeClr val="lt2"/>
                </a:solidFill>
              </a:rPr>
              <a:t>Z-score method.</a:t>
            </a:r>
            <a:endParaRPr sz="1200" b="1" dirty="0">
              <a:solidFill>
                <a:schemeClr val="lt2"/>
              </a:solidFill>
            </a:endParaRPr>
          </a:p>
          <a:p>
            <a:pPr marL="0" lvl="0" indent="0" algn="just" rtl="0">
              <a:lnSpc>
                <a:spcPct val="150000"/>
              </a:lnSpc>
              <a:spcBef>
                <a:spcPts val="0"/>
              </a:spcBef>
              <a:spcAft>
                <a:spcPts val="0"/>
              </a:spcAft>
              <a:buNone/>
            </a:pPr>
            <a:endParaRPr sz="1200" dirty="0">
              <a:solidFill>
                <a:schemeClr val="lt2"/>
              </a:solidFill>
            </a:endParaRPr>
          </a:p>
          <a:p>
            <a:pPr marL="0" lvl="0" indent="0" algn="just" rtl="0">
              <a:lnSpc>
                <a:spcPct val="150000"/>
              </a:lnSpc>
              <a:spcBef>
                <a:spcPts val="0"/>
              </a:spcBef>
              <a:spcAft>
                <a:spcPts val="0"/>
              </a:spcAft>
              <a:buNone/>
            </a:pPr>
            <a:r>
              <a:rPr lang="en-GB" sz="1200" dirty="0">
                <a:solidFill>
                  <a:schemeClr val="lt2"/>
                </a:solidFill>
              </a:rPr>
              <a:t>3. Finding anomalies and outlier using </a:t>
            </a:r>
            <a:r>
              <a:rPr lang="en-GB" sz="1200" b="1" dirty="0">
                <a:solidFill>
                  <a:schemeClr val="lt2"/>
                </a:solidFill>
              </a:rPr>
              <a:t>box plots.</a:t>
            </a:r>
            <a:endParaRPr sz="1200" dirty="0">
              <a:solidFill>
                <a:schemeClr val="lt2"/>
              </a:solidFill>
            </a:endParaRPr>
          </a:p>
        </p:txBody>
      </p:sp>
      <p:pic>
        <p:nvPicPr>
          <p:cNvPr id="371" name="Google Shape;371;p56"/>
          <p:cNvPicPr preferRelativeResize="0"/>
          <p:nvPr/>
        </p:nvPicPr>
        <p:blipFill>
          <a:blip r:embed="rId7">
            <a:alphaModFix/>
          </a:blip>
          <a:stretch>
            <a:fillRect/>
          </a:stretch>
        </p:blipFill>
        <p:spPr>
          <a:xfrm>
            <a:off x="428963" y="3639800"/>
            <a:ext cx="2282623" cy="130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7"/>
          <p:cNvSpPr txBox="1">
            <a:spLocks noGrp="1"/>
          </p:cNvSpPr>
          <p:nvPr>
            <p:ph type="title"/>
          </p:nvPr>
        </p:nvSpPr>
        <p:spPr>
          <a:xfrm>
            <a:off x="311700" y="3677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b="1" dirty="0"/>
              <a:t>4. CONCLUSION</a:t>
            </a:r>
            <a:endParaRPr sz="2000" b="1" dirty="0"/>
          </a:p>
        </p:txBody>
      </p:sp>
      <p:sp>
        <p:nvSpPr>
          <p:cNvPr id="377" name="Google Shape;377;p57"/>
          <p:cNvSpPr txBox="1">
            <a:spLocks noGrp="1"/>
          </p:cNvSpPr>
          <p:nvPr>
            <p:ph type="body" idx="1"/>
          </p:nvPr>
        </p:nvSpPr>
        <p:spPr>
          <a:xfrm>
            <a:off x="311700" y="1054000"/>
            <a:ext cx="8520600" cy="3514800"/>
          </a:xfrm>
          <a:prstGeom prst="rect">
            <a:avLst/>
          </a:prstGeom>
        </p:spPr>
        <p:txBody>
          <a:bodyPr spcFirstLastPara="1" wrap="square" lIns="91425" tIns="91425" rIns="91425" bIns="91425" anchor="t" anchorCtr="0">
            <a:normAutofit/>
          </a:bodyPr>
          <a:lstStyle/>
          <a:p>
            <a:pPr>
              <a:lnSpc>
                <a:spcPct val="150000"/>
              </a:lnSpc>
            </a:pPr>
            <a:r>
              <a:rPr lang="en-GB" sz="1200" dirty="0"/>
              <a:t>Despite handling null and missing values, outliers and anomalies are found.</a:t>
            </a:r>
            <a:endParaRPr sz="1200" dirty="0"/>
          </a:p>
          <a:p>
            <a:pPr>
              <a:lnSpc>
                <a:spcPct val="150000"/>
              </a:lnSpc>
            </a:pPr>
            <a:r>
              <a:rPr lang="en-GB" sz="1200" dirty="0"/>
              <a:t>The following are some typical causes of anomalies:</a:t>
            </a:r>
            <a:endParaRPr sz="1200" dirty="0"/>
          </a:p>
          <a:p>
            <a:pPr>
              <a:lnSpc>
                <a:spcPct val="150000"/>
              </a:lnSpc>
            </a:pPr>
            <a:r>
              <a:rPr lang="en-GB" sz="1200" dirty="0"/>
              <a:t>Human error in data entering: Errors in data entry can cause abnormalities.</a:t>
            </a:r>
            <a:endParaRPr sz="1200" dirty="0"/>
          </a:p>
          <a:p>
            <a:pPr>
              <a:lnSpc>
                <a:spcPct val="150000"/>
              </a:lnSpc>
            </a:pPr>
            <a:r>
              <a:rPr lang="en-GB" sz="1200" dirty="0"/>
              <a:t>Measurement errors: Outliers may be the consequence of inaccurate measurements or malfunctioning sensors.</a:t>
            </a:r>
            <a:endParaRPr sz="1200" dirty="0"/>
          </a:p>
          <a:p>
            <a:pPr>
              <a:lnSpc>
                <a:spcPct val="150000"/>
              </a:lnSpc>
            </a:pPr>
            <a:r>
              <a:rPr lang="en-GB" sz="1200" dirty="0"/>
              <a:t>Processing errors are mistakes that happen during the processes of gathering or processing data.</a:t>
            </a:r>
            <a:endParaRPr sz="1200" dirty="0"/>
          </a:p>
          <a:p>
            <a:pPr>
              <a:lnSpc>
                <a:spcPct val="150000"/>
              </a:lnSpc>
            </a:pPr>
            <a:r>
              <a:rPr lang="en-GB" sz="1200" dirty="0"/>
              <a:t>Although managing missing values in columns is crucial for maintaining data cleanliness, it does not ensure that there are no abnormalities in the dataset.</a:t>
            </a:r>
            <a:endParaRPr sz="1200" dirty="0"/>
          </a:p>
          <a:p>
            <a:pPr>
              <a:lnSpc>
                <a:spcPct val="150000"/>
              </a:lnSpc>
            </a:pPr>
            <a:r>
              <a:rPr lang="en-GB" sz="1200" dirty="0"/>
              <a:t>The techniques I previously discussed are utilized to identify and display anomalies or outliers in the data, including z-score, IQR, and visualizations. Even when the values are absent.</a:t>
            </a:r>
            <a:endParaRPr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9:</a:t>
            </a:r>
            <a:endParaRPr b="1" dirty="0"/>
          </a:p>
          <a:p>
            <a:pPr marL="0" lvl="0" indent="0" algn="l" rtl="0">
              <a:spcBef>
                <a:spcPts val="0"/>
              </a:spcBef>
              <a:spcAft>
                <a:spcPts val="0"/>
              </a:spcAft>
              <a:buNone/>
            </a:pPr>
            <a:endParaRPr dirty="0"/>
          </a:p>
        </p:txBody>
      </p:sp>
      <p:sp>
        <p:nvSpPr>
          <p:cNvPr id="383" name="Google Shape;383;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a:t>Analyze</a:t>
            </a:r>
            <a:r>
              <a:rPr lang="en-GB" dirty="0"/>
              <a:t> the dataset to identify any patterns or correlations between demographic</a:t>
            </a:r>
            <a:endParaRPr dirty="0"/>
          </a:p>
          <a:p>
            <a:pPr marL="0" lvl="0" indent="0" algn="l" rtl="0">
              <a:spcBef>
                <a:spcPts val="1200"/>
              </a:spcBef>
              <a:spcAft>
                <a:spcPts val="0"/>
              </a:spcAft>
              <a:buNone/>
            </a:pPr>
            <a:r>
              <a:rPr lang="en-GB" dirty="0"/>
              <a:t>factors (e.g., age, gender) and specific types of crimes</a:t>
            </a:r>
            <a:endParaRPr dirty="0"/>
          </a:p>
          <a:p>
            <a:pPr marL="0" lvl="0" indent="0" algn="l" rtl="0">
              <a:spcBef>
                <a:spcPts val="1200"/>
              </a:spcBef>
              <a:spcAft>
                <a:spcPts val="12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a:t>
            </a:r>
            <a:endParaRPr b="1" dirty="0"/>
          </a:p>
        </p:txBody>
      </p:sp>
      <p:sp>
        <p:nvSpPr>
          <p:cNvPr id="389" name="Google Shape;389;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Downloaded Crime data from </a:t>
            </a:r>
            <a:r>
              <a:rPr lang="en-GB" u="sng">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endParaRPr/>
          </a:p>
          <a:p>
            <a:pPr marL="0" lvl="0" indent="0" algn="l" rtl="0">
              <a:spcBef>
                <a:spcPts val="1200"/>
              </a:spcBef>
              <a:spcAft>
                <a:spcPts val="12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part-1</a:t>
            </a:r>
            <a:endParaRPr b="1" dirty="0"/>
          </a:p>
        </p:txBody>
      </p:sp>
      <p:sp>
        <p:nvSpPr>
          <p:cNvPr id="395" name="Google Shape;39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sz="1200" dirty="0">
                <a:latin typeface="+mn-lt"/>
              </a:rPr>
              <a:t>Load CSV data provided.</a:t>
            </a:r>
            <a:endParaRPr sz="1200" dirty="0">
              <a:latin typeface="+mn-lt"/>
            </a:endParaRPr>
          </a:p>
          <a:p>
            <a:pPr marL="457200" lvl="0" indent="-342900" algn="l" rtl="0">
              <a:spcBef>
                <a:spcPts val="0"/>
              </a:spcBef>
              <a:spcAft>
                <a:spcPts val="0"/>
              </a:spcAft>
              <a:buSzPts val="1800"/>
              <a:buAutoNum type="arabicPeriod"/>
            </a:pPr>
            <a:r>
              <a:rPr lang="en-GB" sz="1200" dirty="0">
                <a:latin typeface="+mn-lt"/>
              </a:rPr>
              <a:t>Group data by required column</a:t>
            </a:r>
            <a:r>
              <a:rPr lang="en-GB" sz="1200" dirty="0">
                <a:solidFill>
                  <a:srgbClr val="000000"/>
                </a:solidFill>
                <a:latin typeface="+mn-lt"/>
                <a:ea typeface="Roboto"/>
                <a:cs typeface="Roboto"/>
                <a:sym typeface="Roboto"/>
              </a:rPr>
              <a:t>  '</a:t>
            </a:r>
            <a:r>
              <a:rPr lang="en-GB" sz="1200" dirty="0" err="1">
                <a:latin typeface="+mn-lt"/>
                <a:ea typeface="Roboto"/>
                <a:cs typeface="Roboto"/>
                <a:sym typeface="Roboto"/>
              </a:rPr>
              <a:t>Vict</a:t>
            </a:r>
            <a:r>
              <a:rPr lang="en-GB" sz="1200" dirty="0">
                <a:latin typeface="+mn-lt"/>
                <a:ea typeface="Roboto"/>
                <a:cs typeface="Roboto"/>
                <a:sym typeface="Roboto"/>
              </a:rPr>
              <a:t> Age.',’</a:t>
            </a:r>
            <a:r>
              <a:rPr lang="en-GB" sz="1200" dirty="0" err="1">
                <a:latin typeface="+mn-lt"/>
                <a:ea typeface="Roboto"/>
                <a:cs typeface="Roboto"/>
                <a:sym typeface="Roboto"/>
              </a:rPr>
              <a:t>Vict</a:t>
            </a:r>
            <a:r>
              <a:rPr lang="en-GB" sz="1200" dirty="0">
                <a:latin typeface="+mn-lt"/>
                <a:ea typeface="Roboto"/>
                <a:cs typeface="Roboto"/>
                <a:sym typeface="Roboto"/>
              </a:rPr>
              <a:t> Sex’,’</a:t>
            </a:r>
            <a:r>
              <a:rPr lang="en-GB" sz="1200" dirty="0" err="1">
                <a:latin typeface="+mn-lt"/>
                <a:ea typeface="Roboto"/>
                <a:cs typeface="Roboto"/>
                <a:sym typeface="Roboto"/>
              </a:rPr>
              <a:t>Vict</a:t>
            </a:r>
            <a:r>
              <a:rPr lang="en-GB" sz="1200" dirty="0">
                <a:latin typeface="+mn-lt"/>
                <a:ea typeface="Roboto"/>
                <a:cs typeface="Roboto"/>
                <a:sym typeface="Roboto"/>
              </a:rPr>
              <a:t> Descent’ and ‘</a:t>
            </a:r>
            <a:r>
              <a:rPr lang="en-GB" sz="1200" dirty="0" err="1">
                <a:latin typeface="+mn-lt"/>
                <a:ea typeface="Roboto"/>
                <a:cs typeface="Roboto"/>
                <a:sym typeface="Roboto"/>
              </a:rPr>
              <a:t>Crm</a:t>
            </a:r>
            <a:r>
              <a:rPr lang="en-GB" sz="1200" dirty="0">
                <a:latin typeface="+mn-lt"/>
                <a:ea typeface="Roboto"/>
                <a:cs typeface="Roboto"/>
                <a:sym typeface="Roboto"/>
              </a:rPr>
              <a:t> Cd </a:t>
            </a:r>
            <a:r>
              <a:rPr lang="en-GB" sz="1200" dirty="0" err="1">
                <a:latin typeface="+mn-lt"/>
                <a:ea typeface="Roboto"/>
                <a:cs typeface="Roboto"/>
                <a:sym typeface="Roboto"/>
              </a:rPr>
              <a:t>Desc</a:t>
            </a:r>
            <a:r>
              <a:rPr lang="en-GB" sz="1200" dirty="0">
                <a:latin typeface="+mn-lt"/>
                <a:ea typeface="Roboto"/>
                <a:cs typeface="Roboto"/>
                <a:sym typeface="Roboto"/>
              </a:rPr>
              <a:t>’</a:t>
            </a:r>
            <a:endParaRPr sz="1200" dirty="0">
              <a:solidFill>
                <a:srgbClr val="000000"/>
              </a:solidFill>
              <a:latin typeface="+mn-lt"/>
              <a:ea typeface="Roboto"/>
              <a:cs typeface="Roboto"/>
              <a:sym typeface="Roboto"/>
            </a:endParaRPr>
          </a:p>
          <a:p>
            <a:pPr marL="457200" lvl="0" indent="-342900" algn="l" rtl="0">
              <a:lnSpc>
                <a:spcPct val="175000"/>
              </a:lnSpc>
              <a:spcBef>
                <a:spcPts val="0"/>
              </a:spcBef>
              <a:spcAft>
                <a:spcPts val="0"/>
              </a:spcAft>
              <a:buSzPts val="1800"/>
              <a:buAutoNum type="arabicPeriod"/>
            </a:pPr>
            <a:r>
              <a:rPr lang="en-GB" sz="1200" dirty="0">
                <a:latin typeface="+mn-lt"/>
                <a:ea typeface="Roboto"/>
                <a:cs typeface="Roboto"/>
                <a:sym typeface="Roboto"/>
              </a:rPr>
              <a:t>Data types were converted i.e. numerical values to appropriate numerical types.</a:t>
            </a:r>
            <a:endParaRPr sz="1200" dirty="0">
              <a:latin typeface="+mn-lt"/>
            </a:endParaRPr>
          </a:p>
          <a:p>
            <a:pPr marL="457200" lvl="0" indent="-342900" algn="l" rtl="0">
              <a:lnSpc>
                <a:spcPct val="175000"/>
              </a:lnSpc>
              <a:spcBef>
                <a:spcPts val="0"/>
              </a:spcBef>
              <a:spcAft>
                <a:spcPts val="0"/>
              </a:spcAft>
              <a:buSzPts val="1800"/>
              <a:buAutoNum type="arabicPeriod"/>
            </a:pPr>
            <a:r>
              <a:rPr lang="en-GB" sz="1200" dirty="0">
                <a:latin typeface="+mn-lt"/>
                <a:ea typeface="Roboto"/>
                <a:cs typeface="Roboto"/>
                <a:sym typeface="Roboto"/>
              </a:rPr>
              <a:t>Top Ten most Specific types of Crimes were filtered out.</a:t>
            </a:r>
            <a:endParaRPr sz="1200" dirty="0">
              <a:latin typeface="+mn-lt"/>
            </a:endParaRPr>
          </a:p>
          <a:p>
            <a:pPr marL="457200" lvl="0" indent="-342900" algn="l" rtl="0">
              <a:spcBef>
                <a:spcPts val="0"/>
              </a:spcBef>
              <a:spcAft>
                <a:spcPts val="0"/>
              </a:spcAft>
              <a:buSzPts val="1800"/>
              <a:buAutoNum type="arabicPeriod"/>
            </a:pPr>
            <a:r>
              <a:rPr lang="en-GB" sz="1200" dirty="0">
                <a:latin typeface="+mn-lt"/>
              </a:rPr>
              <a:t> </a:t>
            </a:r>
            <a:r>
              <a:rPr lang="en-GB" sz="1200" dirty="0">
                <a:latin typeface="+mn-lt"/>
                <a:ea typeface="Roboto"/>
                <a:cs typeface="Roboto"/>
                <a:sym typeface="Roboto"/>
              </a:rPr>
              <a:t>Five Top descents of victims were filtered out.</a:t>
            </a:r>
            <a:endParaRPr sz="1200" dirty="0">
              <a:latin typeface="+mn-lt"/>
            </a:endParaRPr>
          </a:p>
          <a:p>
            <a:pPr marL="0" lvl="0" indent="0" algn="l" rtl="0">
              <a:spcBef>
                <a:spcPts val="1200"/>
              </a:spcBef>
              <a:spcAft>
                <a:spcPts val="120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part-2</a:t>
            </a:r>
            <a:endParaRPr b="1" dirty="0"/>
          </a:p>
        </p:txBody>
      </p:sp>
      <p:sp>
        <p:nvSpPr>
          <p:cNvPr id="401" name="Google Shape;40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2" name="Google Shape;402;p61"/>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403" name="Google Shape;403;p61"/>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404" name="Google Shape;404;p61"/>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405" name="Google Shape;405;p61"/>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a:t>
            </a:r>
            <a:endParaRPr b="1" dirty="0"/>
          </a:p>
        </p:txBody>
      </p:sp>
      <p:sp>
        <p:nvSpPr>
          <p:cNvPr id="81" name="Google Shape;81;p17"/>
          <p:cNvSpPr txBox="1">
            <a:spLocks noGrp="1"/>
          </p:cNvSpPr>
          <p:nvPr>
            <p:ph type="body" idx="1"/>
          </p:nvPr>
        </p:nvSpPr>
        <p:spPr>
          <a:xfrm>
            <a:off x="240139" y="1083400"/>
            <a:ext cx="3999900" cy="34164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SzPts val="1400"/>
              <a:buAutoNum type="arabicPeriod"/>
            </a:pPr>
            <a:r>
              <a:rPr lang="en-GB" sz="1200" dirty="0"/>
              <a:t>Checking for null values, and replacing them with 0, as it would be the best fit for this particular problem statement.</a:t>
            </a:r>
            <a:endParaRPr sz="1200" dirty="0"/>
          </a:p>
          <a:p>
            <a:pPr marL="457200" lvl="0" indent="-317500" algn="just" rtl="0">
              <a:lnSpc>
                <a:spcPct val="150000"/>
              </a:lnSpc>
              <a:spcBef>
                <a:spcPts val="0"/>
              </a:spcBef>
              <a:spcAft>
                <a:spcPts val="0"/>
              </a:spcAft>
              <a:buSzPts val="1400"/>
              <a:buAutoNum type="arabicPeriod"/>
            </a:pPr>
            <a:r>
              <a:rPr lang="en-GB" sz="1200" dirty="0"/>
              <a:t>Converting date of occurrence into years and months, required.</a:t>
            </a:r>
            <a:endParaRPr sz="1200" dirty="0"/>
          </a:p>
          <a:p>
            <a:pPr marL="457200" lvl="0" indent="0" algn="l" rtl="0">
              <a:spcBef>
                <a:spcPts val="1200"/>
              </a:spcBef>
              <a:spcAft>
                <a:spcPts val="1200"/>
              </a:spcAft>
              <a:buNone/>
            </a:pPr>
            <a:endParaRPr dirty="0"/>
          </a:p>
        </p:txBody>
      </p:sp>
      <p:pic>
        <p:nvPicPr>
          <p:cNvPr id="82" name="Google Shape;82;p17"/>
          <p:cNvPicPr preferRelativeResize="0"/>
          <p:nvPr/>
        </p:nvPicPr>
        <p:blipFill>
          <a:blip r:embed="rId3">
            <a:alphaModFix/>
          </a:blip>
          <a:stretch>
            <a:fillRect/>
          </a:stretch>
        </p:blipFill>
        <p:spPr>
          <a:xfrm>
            <a:off x="479900" y="2791600"/>
            <a:ext cx="3886750" cy="572700"/>
          </a:xfrm>
          <a:prstGeom prst="rect">
            <a:avLst/>
          </a:prstGeom>
          <a:noFill/>
          <a:ln>
            <a:noFill/>
          </a:ln>
        </p:spPr>
      </p:pic>
      <p:pic>
        <p:nvPicPr>
          <p:cNvPr id="83" name="Google Shape;83;p17"/>
          <p:cNvPicPr preferRelativeResize="0"/>
          <p:nvPr/>
        </p:nvPicPr>
        <p:blipFill>
          <a:blip r:embed="rId4">
            <a:alphaModFix/>
          </a:blip>
          <a:stretch>
            <a:fillRect/>
          </a:stretch>
        </p:blipFill>
        <p:spPr>
          <a:xfrm>
            <a:off x="479900" y="3429000"/>
            <a:ext cx="3886749" cy="1601450"/>
          </a:xfrm>
          <a:prstGeom prst="rect">
            <a:avLst/>
          </a:prstGeom>
          <a:noFill/>
          <a:ln>
            <a:noFill/>
          </a:ln>
        </p:spPr>
      </p:pic>
      <p:pic>
        <p:nvPicPr>
          <p:cNvPr id="84" name="Google Shape;84;p17"/>
          <p:cNvPicPr preferRelativeResize="0"/>
          <p:nvPr/>
        </p:nvPicPr>
        <p:blipFill>
          <a:blip r:embed="rId5">
            <a:alphaModFix/>
          </a:blip>
          <a:stretch>
            <a:fillRect/>
          </a:stretch>
        </p:blipFill>
        <p:spPr>
          <a:xfrm>
            <a:off x="6239050" y="183700"/>
            <a:ext cx="2164175" cy="47761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part-2</a:t>
            </a:r>
            <a:endParaRPr b="1" dirty="0"/>
          </a:p>
          <a:p>
            <a:pPr marL="0" lvl="0" indent="0" algn="l" rtl="0">
              <a:spcBef>
                <a:spcPts val="0"/>
              </a:spcBef>
              <a:spcAft>
                <a:spcPts val="0"/>
              </a:spcAft>
              <a:buNone/>
            </a:pPr>
            <a:endParaRPr dirty="0"/>
          </a:p>
        </p:txBody>
      </p:sp>
      <p:sp>
        <p:nvSpPr>
          <p:cNvPr id="411" name="Google Shape;41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2" name="Google Shape;412;p62"/>
          <p:cNvPicPr preferRelativeResize="0"/>
          <p:nvPr/>
        </p:nvPicPr>
        <p:blipFill>
          <a:blip r:embed="rId3">
            <a:alphaModFix/>
          </a:blip>
          <a:stretch>
            <a:fillRect/>
          </a:stretch>
        </p:blipFill>
        <p:spPr>
          <a:xfrm>
            <a:off x="373776" y="1152475"/>
            <a:ext cx="6258250" cy="3738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 Code part 1</a:t>
            </a:r>
            <a:endParaRPr b="1" dirty="0"/>
          </a:p>
        </p:txBody>
      </p:sp>
      <p:sp>
        <p:nvSpPr>
          <p:cNvPr id="418" name="Google Shape;418;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9" name="Google Shape;419;p63"/>
          <p:cNvPicPr preferRelativeResize="0"/>
          <p:nvPr/>
        </p:nvPicPr>
        <p:blipFill>
          <a:blip r:embed="rId3">
            <a:alphaModFix/>
          </a:blip>
          <a:stretch>
            <a:fillRect/>
          </a:stretch>
        </p:blipFill>
        <p:spPr>
          <a:xfrm>
            <a:off x="311700" y="1152475"/>
            <a:ext cx="4260299" cy="2091875"/>
          </a:xfrm>
          <a:prstGeom prst="rect">
            <a:avLst/>
          </a:prstGeom>
          <a:noFill/>
          <a:ln>
            <a:noFill/>
          </a:ln>
        </p:spPr>
      </p:pic>
      <p:pic>
        <p:nvPicPr>
          <p:cNvPr id="420" name="Google Shape;420;p63"/>
          <p:cNvPicPr preferRelativeResize="0"/>
          <p:nvPr/>
        </p:nvPicPr>
        <p:blipFill>
          <a:blip r:embed="rId4">
            <a:alphaModFix/>
          </a:blip>
          <a:stretch>
            <a:fillRect/>
          </a:stretch>
        </p:blipFill>
        <p:spPr>
          <a:xfrm>
            <a:off x="4807050" y="1213825"/>
            <a:ext cx="3963625" cy="2672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Code part 2</a:t>
            </a:r>
            <a:endParaRPr b="1" dirty="0"/>
          </a:p>
        </p:txBody>
      </p:sp>
      <p:sp>
        <p:nvSpPr>
          <p:cNvPr id="426" name="Google Shape;426;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7" name="Google Shape;427;p64"/>
          <p:cNvPicPr preferRelativeResize="0"/>
          <p:nvPr/>
        </p:nvPicPr>
        <p:blipFill>
          <a:blip r:embed="rId3">
            <a:alphaModFix/>
          </a:blip>
          <a:stretch>
            <a:fillRect/>
          </a:stretch>
        </p:blipFill>
        <p:spPr>
          <a:xfrm>
            <a:off x="365925" y="1152475"/>
            <a:ext cx="5663925" cy="2341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 Part1</a:t>
            </a:r>
            <a:endParaRPr b="1" dirty="0"/>
          </a:p>
        </p:txBody>
      </p:sp>
      <p:sp>
        <p:nvSpPr>
          <p:cNvPr id="433" name="Google Shape;433;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4" name="Google Shape;434;p65"/>
          <p:cNvPicPr preferRelativeResize="0"/>
          <p:nvPr/>
        </p:nvPicPr>
        <p:blipFill>
          <a:blip r:embed="rId3">
            <a:alphaModFix/>
          </a:blip>
          <a:stretch>
            <a:fillRect/>
          </a:stretch>
        </p:blipFill>
        <p:spPr>
          <a:xfrm>
            <a:off x="311700" y="1220900"/>
            <a:ext cx="3966175" cy="2600901"/>
          </a:xfrm>
          <a:prstGeom prst="rect">
            <a:avLst/>
          </a:prstGeom>
          <a:noFill/>
          <a:ln>
            <a:noFill/>
          </a:ln>
        </p:spPr>
      </p:pic>
      <p:pic>
        <p:nvPicPr>
          <p:cNvPr id="435" name="Google Shape;435;p65"/>
          <p:cNvPicPr preferRelativeResize="0"/>
          <p:nvPr/>
        </p:nvPicPr>
        <p:blipFill>
          <a:blip r:embed="rId4">
            <a:alphaModFix/>
          </a:blip>
          <a:stretch>
            <a:fillRect/>
          </a:stretch>
        </p:blipFill>
        <p:spPr>
          <a:xfrm>
            <a:off x="4734749" y="1220899"/>
            <a:ext cx="3798149" cy="23872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 part 2</a:t>
            </a:r>
            <a:endParaRPr b="1" dirty="0"/>
          </a:p>
        </p:txBody>
      </p:sp>
      <p:sp>
        <p:nvSpPr>
          <p:cNvPr id="441" name="Google Shape;44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2" name="Google Shape;442;p66"/>
          <p:cNvPicPr preferRelativeResize="0"/>
          <p:nvPr/>
        </p:nvPicPr>
        <p:blipFill>
          <a:blip r:embed="rId3">
            <a:alphaModFix/>
          </a:blip>
          <a:stretch>
            <a:fillRect/>
          </a:stretch>
        </p:blipFill>
        <p:spPr>
          <a:xfrm>
            <a:off x="2004500" y="1152472"/>
            <a:ext cx="5231133" cy="341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a:p>
            <a:pPr marL="0" lvl="0" indent="0" algn="l" rtl="0">
              <a:spcBef>
                <a:spcPts val="0"/>
              </a:spcBef>
              <a:spcAft>
                <a:spcPts val="0"/>
              </a:spcAft>
              <a:buNone/>
            </a:pPr>
            <a:endParaRPr dirty="0"/>
          </a:p>
        </p:txBody>
      </p:sp>
      <p:sp>
        <p:nvSpPr>
          <p:cNvPr id="448" name="Google Shape;448;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628650" lvl="0" indent="-171450" algn="l" rtl="0">
              <a:lnSpc>
                <a:spcPct val="150000"/>
              </a:lnSpc>
              <a:spcBef>
                <a:spcPts val="0"/>
              </a:spcBef>
              <a:spcAft>
                <a:spcPts val="0"/>
              </a:spcAft>
              <a:buFont typeface="Arial" panose="020B0604020202020204" pitchFamily="34" charset="0"/>
              <a:buChar char="•"/>
            </a:pPr>
            <a:r>
              <a:rPr lang="en-GB" sz="1200" dirty="0">
                <a:latin typeface="+mn-lt"/>
                <a:ea typeface="Roboto"/>
                <a:cs typeface="Roboto"/>
                <a:sym typeface="Roboto"/>
              </a:rPr>
              <a:t>Across all visualizations, it's evident that certain demographics, whether based on age, descent, or gender, have higher affiliations with particular types of crimes. </a:t>
            </a:r>
          </a:p>
          <a:p>
            <a:pPr marL="628650" lvl="0" indent="-171450" algn="l" rtl="0">
              <a:lnSpc>
                <a:spcPct val="150000"/>
              </a:lnSpc>
              <a:spcBef>
                <a:spcPts val="0"/>
              </a:spcBef>
              <a:spcAft>
                <a:spcPts val="0"/>
              </a:spcAft>
              <a:buFont typeface="Arial" panose="020B0604020202020204" pitchFamily="34" charset="0"/>
              <a:buChar char="•"/>
            </a:pPr>
            <a:r>
              <a:rPr lang="en-GB" sz="1200" dirty="0">
                <a:latin typeface="+mn-lt"/>
                <a:ea typeface="Roboto"/>
                <a:cs typeface="Roboto"/>
                <a:sym typeface="Roboto"/>
              </a:rPr>
              <a:t>This information can be crucial for law enforcement agencies and policymakers to tailor prevention and intervention strategies more effectively.</a:t>
            </a:r>
            <a:endParaRPr sz="1200" dirty="0">
              <a:latin typeface="+mn-lt"/>
              <a:ea typeface="Roboto"/>
              <a:cs typeface="Roboto"/>
              <a:sym typeface="Roboto"/>
            </a:endParaRPr>
          </a:p>
          <a:p>
            <a:pPr marL="628650" indent="-171450">
              <a:lnSpc>
                <a:spcPct val="150000"/>
              </a:lnSpc>
              <a:buFont typeface="Arial" panose="020B0604020202020204" pitchFamily="34" charset="0"/>
              <a:buChar char="•"/>
            </a:pPr>
            <a:r>
              <a:rPr lang="en-GB" sz="1200" dirty="0">
                <a:latin typeface="+mn-lt"/>
                <a:ea typeface="Roboto"/>
                <a:cs typeface="Roboto"/>
                <a:sym typeface="Roboto"/>
              </a:rPr>
              <a:t>The data showcases discernible patterns across age, descent, and gender in relation to specific crimes, emphasizing the need for targeted intervention strategies based on demographic trends to effectively address and prevent criminal</a:t>
            </a:r>
            <a:br>
              <a:rPr lang="en-GB" sz="1200" dirty="0">
                <a:latin typeface="+mn-lt"/>
                <a:ea typeface="Roboto"/>
                <a:cs typeface="Roboto"/>
                <a:sym typeface="Roboto"/>
              </a:rPr>
            </a:br>
            <a:r>
              <a:rPr lang="en-GB" sz="1200" dirty="0">
                <a:latin typeface="+mn-lt"/>
                <a:ea typeface="Roboto"/>
                <a:cs typeface="Roboto"/>
                <a:sym typeface="Roboto"/>
              </a:rPr>
              <a:t>activities</a:t>
            </a:r>
            <a:r>
              <a:rPr lang="en-GB" dirty="0">
                <a:latin typeface="Roboto"/>
                <a:ea typeface="Roboto"/>
                <a:cs typeface="Roboto"/>
                <a:sym typeface="Roboto"/>
              </a:rPr>
              <a:t>.</a:t>
            </a:r>
            <a:endParaRPr dirty="0"/>
          </a:p>
          <a:p>
            <a:pPr marL="0" lvl="0" indent="0" algn="l" rtl="0">
              <a:spcBef>
                <a:spcPts val="0"/>
              </a:spcBef>
              <a:spcAft>
                <a:spcPts val="120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8"/>
          <p:cNvSpPr txBox="1">
            <a:spLocks noGrp="1"/>
          </p:cNvSpPr>
          <p:nvPr>
            <p:ph type="title"/>
          </p:nvPr>
        </p:nvSpPr>
        <p:spPr>
          <a:xfrm>
            <a:off x="241450" y="346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10</a:t>
            </a:r>
            <a:endParaRPr b="1" dirty="0"/>
          </a:p>
          <a:p>
            <a:pPr marL="0" lvl="0" indent="0" algn="l" rtl="0">
              <a:spcBef>
                <a:spcPts val="0"/>
              </a:spcBef>
              <a:spcAft>
                <a:spcPts val="0"/>
              </a:spcAft>
              <a:buNone/>
            </a:pPr>
            <a:endParaRPr dirty="0"/>
          </a:p>
        </p:txBody>
      </p:sp>
      <p:sp>
        <p:nvSpPr>
          <p:cNvPr id="454" name="Google Shape;45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lnSpc>
                <a:spcPct val="175000"/>
              </a:lnSpc>
              <a:spcBef>
                <a:spcPts val="0"/>
              </a:spcBef>
              <a:spcAft>
                <a:spcPts val="0"/>
              </a:spcAft>
              <a:buNone/>
            </a:pPr>
            <a:r>
              <a:rPr lang="en-GB">
                <a:latin typeface="Roboto"/>
                <a:ea typeface="Roboto"/>
                <a:cs typeface="Roboto"/>
                <a:sym typeface="Roboto"/>
              </a:rPr>
              <a:t>Employ time series forecasting methods, such as ARIMA or Prophet, to predict future crime trends based on historical data. Consider incorporating relevant factors into your models.</a:t>
            </a:r>
            <a:endParaRPr>
              <a:latin typeface="Roboto"/>
              <a:ea typeface="Roboto"/>
              <a:cs typeface="Roboto"/>
              <a:sym typeface="Roboto"/>
            </a:endParaRPr>
          </a:p>
          <a:p>
            <a:pPr marL="0" lvl="0" indent="0" algn="l" rtl="0">
              <a:spcBef>
                <a:spcPts val="0"/>
              </a:spcBef>
              <a:spcAft>
                <a:spcPts val="12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 Inspection and cleaning</a:t>
            </a:r>
            <a:endParaRPr b="1" dirty="0"/>
          </a:p>
        </p:txBody>
      </p:sp>
      <p:sp>
        <p:nvSpPr>
          <p:cNvPr id="460" name="Google Shape;460;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sz="1200" dirty="0"/>
              <a:t>Downloaded Crime data from </a:t>
            </a:r>
            <a:r>
              <a:rPr lang="en-GB" sz="1200"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endParaRPr sz="1200" dirty="0"/>
          </a:p>
          <a:p>
            <a:pPr marL="457200" lvl="0" indent="-342900" algn="l" rtl="0">
              <a:spcBef>
                <a:spcPts val="0"/>
              </a:spcBef>
              <a:spcAft>
                <a:spcPts val="0"/>
              </a:spcAft>
              <a:buSzPts val="1800"/>
              <a:buAutoNum type="arabicPeriod"/>
            </a:pPr>
            <a:r>
              <a:rPr lang="en-GB" sz="1200" dirty="0"/>
              <a:t>Convert the 'DATE OCC' column to a datetime object</a:t>
            </a:r>
            <a:endParaRPr sz="1200" dirty="0"/>
          </a:p>
          <a:p>
            <a:pPr marL="457200" lvl="0" indent="-342900" algn="l" rtl="0">
              <a:lnSpc>
                <a:spcPct val="175000"/>
              </a:lnSpc>
              <a:spcBef>
                <a:spcPts val="0"/>
              </a:spcBef>
              <a:spcAft>
                <a:spcPts val="0"/>
              </a:spcAft>
              <a:buSzPts val="1800"/>
              <a:buAutoNum type="arabicPeriod"/>
            </a:pPr>
            <a:r>
              <a:rPr lang="en-GB" sz="1200" dirty="0">
                <a:latin typeface="Roboto"/>
                <a:ea typeface="Roboto"/>
                <a:cs typeface="Roboto"/>
                <a:sym typeface="Roboto"/>
              </a:rPr>
              <a:t> 'Date </a:t>
            </a:r>
            <a:r>
              <a:rPr lang="en-GB" sz="1200" dirty="0" err="1">
                <a:latin typeface="Roboto"/>
                <a:ea typeface="Roboto"/>
                <a:cs typeface="Roboto"/>
                <a:sym typeface="Roboto"/>
              </a:rPr>
              <a:t>Rptd</a:t>
            </a:r>
            <a:r>
              <a:rPr lang="en-GB" sz="1200" dirty="0">
                <a:latin typeface="Roboto"/>
                <a:ea typeface="Roboto"/>
                <a:cs typeface="Roboto"/>
                <a:sym typeface="Roboto"/>
              </a:rPr>
              <a:t>' column to was converted to datetime</a:t>
            </a:r>
            <a:endParaRPr sz="1200" dirty="0">
              <a:latin typeface="Roboto"/>
              <a:ea typeface="Roboto"/>
              <a:cs typeface="Roboto"/>
              <a:sym typeface="Roboto"/>
            </a:endParaRPr>
          </a:p>
          <a:p>
            <a:pPr marL="457200" lvl="0" indent="-342900" algn="l" rtl="0">
              <a:lnSpc>
                <a:spcPct val="175000"/>
              </a:lnSpc>
              <a:spcBef>
                <a:spcPts val="0"/>
              </a:spcBef>
              <a:spcAft>
                <a:spcPts val="0"/>
              </a:spcAft>
              <a:buSzPts val="1800"/>
              <a:buAutoNum type="arabicPeriod"/>
            </a:pPr>
            <a:r>
              <a:rPr lang="en-GB" sz="1200" dirty="0">
                <a:latin typeface="Roboto"/>
                <a:ea typeface="Roboto"/>
                <a:cs typeface="Roboto"/>
                <a:sym typeface="Roboto"/>
              </a:rPr>
              <a:t>  Crime count was calculated based on '</a:t>
            </a:r>
            <a:r>
              <a:rPr lang="en-GB" sz="1200" dirty="0" err="1">
                <a:latin typeface="Roboto"/>
                <a:ea typeface="Roboto"/>
                <a:cs typeface="Roboto"/>
                <a:sym typeface="Roboto"/>
              </a:rPr>
              <a:t>Crm</a:t>
            </a:r>
            <a:r>
              <a:rPr lang="en-GB" sz="1200" dirty="0">
                <a:latin typeface="Roboto"/>
                <a:ea typeface="Roboto"/>
                <a:cs typeface="Roboto"/>
                <a:sym typeface="Roboto"/>
              </a:rPr>
              <a:t> Cd </a:t>
            </a:r>
            <a:r>
              <a:rPr lang="en-GB" sz="1200" dirty="0" err="1">
                <a:latin typeface="Roboto"/>
                <a:ea typeface="Roboto"/>
                <a:cs typeface="Roboto"/>
                <a:sym typeface="Roboto"/>
              </a:rPr>
              <a:t>Desc</a:t>
            </a:r>
            <a:r>
              <a:rPr lang="en-GB" sz="1200" dirty="0">
                <a:latin typeface="Roboto"/>
                <a:ea typeface="Roboto"/>
                <a:cs typeface="Roboto"/>
                <a:sym typeface="Roboto"/>
              </a:rPr>
              <a:t>'.</a:t>
            </a:r>
            <a:endParaRPr sz="1200" dirty="0"/>
          </a:p>
          <a:p>
            <a:pPr marL="0" lvl="0" indent="0" algn="l" rtl="0">
              <a:spcBef>
                <a:spcPts val="0"/>
              </a:spcBef>
              <a:spcAft>
                <a:spcPts val="120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 2:</a:t>
            </a:r>
            <a:endParaRPr b="1" dirty="0"/>
          </a:p>
        </p:txBody>
      </p:sp>
      <p:sp>
        <p:nvSpPr>
          <p:cNvPr id="466" name="Google Shape;466;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7" name="Google Shape;467;p70"/>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468" name="Google Shape;468;p70"/>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469" name="Google Shape;469;p70"/>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470" name="Google Shape;470;p70"/>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Code for Data Cleaning</a:t>
            </a:r>
            <a:endParaRPr b="1" dirty="0"/>
          </a:p>
        </p:txBody>
      </p:sp>
      <p:sp>
        <p:nvSpPr>
          <p:cNvPr id="476" name="Google Shape;476;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7" name="Google Shape;477;p71"/>
          <p:cNvPicPr preferRelativeResize="0"/>
          <p:nvPr/>
        </p:nvPicPr>
        <p:blipFill rotWithShape="1">
          <a:blip r:embed="rId3">
            <a:alphaModFix/>
          </a:blip>
          <a:srcRect l="-1750" r="1750"/>
          <a:stretch/>
        </p:blipFill>
        <p:spPr>
          <a:xfrm>
            <a:off x="189138" y="1223338"/>
            <a:ext cx="5514975"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a:t>
            </a:r>
            <a:endParaRPr b="1" dirty="0"/>
          </a:p>
        </p:txBody>
      </p:sp>
      <p:sp>
        <p:nvSpPr>
          <p:cNvPr id="90" name="Google Shape;90;p18"/>
          <p:cNvSpPr txBox="1">
            <a:spLocks noGrp="1"/>
          </p:cNvSpPr>
          <p:nvPr>
            <p:ph type="body" idx="1"/>
          </p:nvPr>
        </p:nvSpPr>
        <p:spPr>
          <a:xfrm>
            <a:off x="311700" y="1152475"/>
            <a:ext cx="8388000" cy="572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200" dirty="0"/>
              <a:t>2022 had the most crimes reported.</a:t>
            </a:r>
            <a:endParaRPr sz="1200" dirty="0"/>
          </a:p>
        </p:txBody>
      </p:sp>
      <p:pic>
        <p:nvPicPr>
          <p:cNvPr id="91" name="Google Shape;91;p18"/>
          <p:cNvPicPr preferRelativeResize="0"/>
          <p:nvPr/>
        </p:nvPicPr>
        <p:blipFill>
          <a:blip r:embed="rId3">
            <a:alphaModFix/>
          </a:blip>
          <a:stretch>
            <a:fillRect/>
          </a:stretch>
        </p:blipFill>
        <p:spPr>
          <a:xfrm>
            <a:off x="800725" y="1808725"/>
            <a:ext cx="3510873" cy="2760150"/>
          </a:xfrm>
          <a:prstGeom prst="rect">
            <a:avLst/>
          </a:prstGeom>
          <a:noFill/>
          <a:ln>
            <a:noFill/>
          </a:ln>
        </p:spPr>
      </p:pic>
      <p:pic>
        <p:nvPicPr>
          <p:cNvPr id="92" name="Google Shape;92;p18"/>
          <p:cNvPicPr preferRelativeResize="0"/>
          <p:nvPr/>
        </p:nvPicPr>
        <p:blipFill>
          <a:blip r:embed="rId4">
            <a:alphaModFix/>
          </a:blip>
          <a:stretch>
            <a:fillRect/>
          </a:stretch>
        </p:blipFill>
        <p:spPr>
          <a:xfrm>
            <a:off x="4738425" y="1808725"/>
            <a:ext cx="3961151" cy="27601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codes</a:t>
            </a:r>
            <a:endParaRPr b="1" dirty="0"/>
          </a:p>
        </p:txBody>
      </p:sp>
      <p:sp>
        <p:nvSpPr>
          <p:cNvPr id="483" name="Google Shape;483;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4" name="Google Shape;484;p72"/>
          <p:cNvPicPr preferRelativeResize="0"/>
          <p:nvPr/>
        </p:nvPicPr>
        <p:blipFill>
          <a:blip r:embed="rId3">
            <a:alphaModFix/>
          </a:blip>
          <a:stretch>
            <a:fillRect/>
          </a:stretch>
        </p:blipFill>
        <p:spPr>
          <a:xfrm>
            <a:off x="419100" y="1237875"/>
            <a:ext cx="5047350" cy="742950"/>
          </a:xfrm>
          <a:prstGeom prst="rect">
            <a:avLst/>
          </a:prstGeom>
          <a:noFill/>
          <a:ln>
            <a:noFill/>
          </a:ln>
        </p:spPr>
      </p:pic>
      <p:pic>
        <p:nvPicPr>
          <p:cNvPr id="485" name="Google Shape;485;p72"/>
          <p:cNvPicPr preferRelativeResize="0"/>
          <p:nvPr/>
        </p:nvPicPr>
        <p:blipFill>
          <a:blip r:embed="rId4">
            <a:alphaModFix/>
          </a:blip>
          <a:stretch>
            <a:fillRect/>
          </a:stretch>
        </p:blipFill>
        <p:spPr>
          <a:xfrm>
            <a:off x="536058" y="2652895"/>
            <a:ext cx="5398526" cy="1915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a:t>
            </a:r>
            <a:endParaRPr b="1" dirty="0"/>
          </a:p>
        </p:txBody>
      </p:sp>
      <p:sp>
        <p:nvSpPr>
          <p:cNvPr id="491" name="Google Shape;49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2" name="Google Shape;492;p73"/>
          <p:cNvPicPr preferRelativeResize="0"/>
          <p:nvPr/>
        </p:nvPicPr>
        <p:blipFill>
          <a:blip r:embed="rId3">
            <a:alphaModFix/>
          </a:blip>
          <a:stretch>
            <a:fillRect/>
          </a:stretch>
        </p:blipFill>
        <p:spPr>
          <a:xfrm>
            <a:off x="311699" y="1152475"/>
            <a:ext cx="3775600" cy="2412675"/>
          </a:xfrm>
          <a:prstGeom prst="rect">
            <a:avLst/>
          </a:prstGeom>
          <a:noFill/>
          <a:ln>
            <a:noFill/>
          </a:ln>
        </p:spPr>
      </p:pic>
      <p:pic>
        <p:nvPicPr>
          <p:cNvPr id="493" name="Google Shape;493;p73"/>
          <p:cNvPicPr preferRelativeResize="0"/>
          <p:nvPr/>
        </p:nvPicPr>
        <p:blipFill>
          <a:blip r:embed="rId4">
            <a:alphaModFix/>
          </a:blip>
          <a:stretch>
            <a:fillRect/>
          </a:stretch>
        </p:blipFill>
        <p:spPr>
          <a:xfrm>
            <a:off x="4471050" y="1017725"/>
            <a:ext cx="3854075" cy="26757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a:p>
            <a:pPr marL="0" lvl="0" indent="0" algn="l" rtl="0">
              <a:spcBef>
                <a:spcPts val="0"/>
              </a:spcBef>
              <a:spcAft>
                <a:spcPts val="0"/>
              </a:spcAft>
              <a:buNone/>
            </a:pPr>
            <a:endParaRPr dirty="0"/>
          </a:p>
        </p:txBody>
      </p:sp>
      <p:sp>
        <p:nvSpPr>
          <p:cNvPr id="499" name="Google Shape;499;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742950" indent="-285750">
              <a:lnSpc>
                <a:spcPct val="175000"/>
              </a:lnSpc>
            </a:pPr>
            <a:r>
              <a:rPr lang="en-GB" sz="1200" dirty="0">
                <a:latin typeface="+mn-lt"/>
                <a:ea typeface="Roboto"/>
                <a:cs typeface="Roboto"/>
                <a:sym typeface="Roboto"/>
              </a:rPr>
              <a:t>There are discernible variations in crime rates between 2020 and 2023 according to historical crime data. Peaks can be seen in early 2021 and mid-2022, with a notable decline in 2023. </a:t>
            </a:r>
          </a:p>
          <a:p>
            <a:pPr marL="742950" indent="-285750">
              <a:lnSpc>
                <a:spcPct val="175000"/>
              </a:lnSpc>
            </a:pPr>
            <a:r>
              <a:rPr lang="en-GB" sz="1200" dirty="0">
                <a:latin typeface="+mn-lt"/>
                <a:ea typeface="Roboto"/>
                <a:cs typeface="Roboto"/>
                <a:sym typeface="Roboto"/>
              </a:rPr>
              <a:t>According to the ARIMA estimate, there should be little fluctuations in the crime rate between 2023 and late 2024, keeping it relatively steady. </a:t>
            </a:r>
          </a:p>
          <a:p>
            <a:pPr marL="742950" indent="-285750">
              <a:lnSpc>
                <a:spcPct val="175000"/>
              </a:lnSpc>
            </a:pPr>
            <a:r>
              <a:rPr lang="en-GB" sz="1200" dirty="0">
                <a:latin typeface="+mn-lt"/>
                <a:ea typeface="Roboto"/>
                <a:cs typeface="Roboto"/>
                <a:sym typeface="Roboto"/>
              </a:rPr>
              <a:t>Based on historical trends, this estimate suggests that crime rates may stabilize in the following months. While external circumstances may still bring about unforeseen changes, policymakers and law enforcement organizations can use this prognosis to coordinate resources and plans.</a:t>
            </a:r>
            <a:endParaRPr sz="1200" dirty="0">
              <a:latin typeface="+mn-lt"/>
            </a:endParaRPr>
          </a:p>
          <a:p>
            <a:pPr marL="0" lvl="0" indent="0" algn="l" rtl="0">
              <a:spcBef>
                <a:spcPts val="0"/>
              </a:spcBef>
              <a:spcAft>
                <a:spcPts val="12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a:p>
            <a:pPr marL="0" lvl="0" indent="0" algn="l" rtl="0">
              <a:spcBef>
                <a:spcPts val="0"/>
              </a:spcBef>
              <a:spcAft>
                <a:spcPts val="0"/>
              </a:spcAft>
              <a:buNone/>
            </a:pPr>
            <a:endParaRPr dirty="0"/>
          </a:p>
        </p:txBody>
      </p:sp>
      <p:sp>
        <p:nvSpPr>
          <p:cNvPr id="98" name="Google Shape;98;p19"/>
          <p:cNvSpPr txBox="1">
            <a:spLocks noGrp="1"/>
          </p:cNvSpPr>
          <p:nvPr>
            <p:ph type="body" idx="2"/>
          </p:nvPr>
        </p:nvSpPr>
        <p:spPr>
          <a:xfrm>
            <a:off x="442750" y="1139850"/>
            <a:ext cx="8389500" cy="34290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SzPts val="1400"/>
              <a:buChar char="●"/>
            </a:pPr>
            <a:r>
              <a:rPr lang="en-GB" sz="1200" dirty="0"/>
              <a:t>Dataset Overview: 825,212 records. Covers 2020-2023, providing recent data. </a:t>
            </a:r>
            <a:endParaRPr sz="1200" dirty="0"/>
          </a:p>
          <a:p>
            <a:pPr marL="457200" lvl="0" indent="-317500" algn="l" rtl="0">
              <a:lnSpc>
                <a:spcPct val="200000"/>
              </a:lnSpc>
              <a:spcBef>
                <a:spcPts val="0"/>
              </a:spcBef>
              <a:spcAft>
                <a:spcPts val="0"/>
              </a:spcAft>
              <a:buSzPts val="1400"/>
              <a:buChar char="●"/>
            </a:pPr>
            <a:r>
              <a:rPr lang="en-GB" sz="1200" dirty="0"/>
              <a:t>Crime Counts per Year: 2022 has the highest recorded crimes. 2021 follows with the second-highest count. </a:t>
            </a:r>
            <a:endParaRPr sz="1200" dirty="0"/>
          </a:p>
          <a:p>
            <a:pPr marL="457200" lvl="0" indent="-317500" algn="l" rtl="0">
              <a:lnSpc>
                <a:spcPct val="200000"/>
              </a:lnSpc>
              <a:spcBef>
                <a:spcPts val="0"/>
              </a:spcBef>
              <a:spcAft>
                <a:spcPts val="0"/>
              </a:spcAft>
              <a:buSzPts val="1400"/>
              <a:buChar char="●"/>
            </a:pPr>
            <a:r>
              <a:rPr lang="en-GB" sz="1200" dirty="0"/>
              <a:t>Trend Analysis: An upward trend in reported crimes from 2020 to 2022.</a:t>
            </a:r>
            <a:endParaRPr sz="1200" dirty="0"/>
          </a:p>
          <a:p>
            <a:pPr marL="457200" lvl="0" indent="-317500" algn="l" rtl="0">
              <a:lnSpc>
                <a:spcPct val="200000"/>
              </a:lnSpc>
              <a:spcBef>
                <a:spcPts val="0"/>
              </a:spcBef>
              <a:spcAft>
                <a:spcPts val="0"/>
              </a:spcAft>
              <a:buSzPts val="1400"/>
              <a:buChar char="●"/>
            </a:pPr>
            <a:r>
              <a:rPr lang="en-GB" sz="1200" dirty="0"/>
              <a:t> Data Diversity: Crime types vary, with "</a:t>
            </a:r>
            <a:r>
              <a:rPr lang="en-GB" sz="1200" dirty="0" err="1"/>
              <a:t>Crm</a:t>
            </a:r>
            <a:r>
              <a:rPr lang="en-GB" sz="1200" dirty="0"/>
              <a:t> Cd" ranging from 110 to 956.</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2:</a:t>
            </a:r>
            <a:endParaRPr b="1" dirty="0"/>
          </a:p>
          <a:p>
            <a:pPr marL="0" lvl="0" indent="0" algn="l" rtl="0">
              <a:spcBef>
                <a:spcPts val="0"/>
              </a:spcBef>
              <a:spcAft>
                <a:spcPts val="0"/>
              </a:spcAft>
              <a:buNone/>
            </a:pPr>
            <a:endParaRPr dirty="0"/>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Seasonal Patterns:</a:t>
            </a:r>
            <a:endParaRPr b="1" dirty="0"/>
          </a:p>
          <a:p>
            <a:pPr marL="0" lvl="0" indent="0" algn="l" rtl="0">
              <a:spcBef>
                <a:spcPts val="1200"/>
              </a:spcBef>
              <a:spcAft>
                <a:spcPts val="1200"/>
              </a:spcAft>
              <a:buNone/>
            </a:pPr>
            <a:r>
              <a:rPr lang="en-GB" dirty="0"/>
              <a:t>Group the data by month and analyse the average number of crimes per month over the years.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a:t>
            </a:r>
            <a:endParaRPr b="1" dirty="0"/>
          </a:p>
          <a:p>
            <a:pPr marL="0" lvl="0" indent="0" algn="l" rtl="0">
              <a:spcBef>
                <a:spcPts val="0"/>
              </a:spcBef>
              <a:spcAft>
                <a:spcPts val="0"/>
              </a:spcAft>
              <a:buNone/>
            </a:pPr>
            <a:endParaRPr dirty="0"/>
          </a:p>
        </p:txBody>
      </p:sp>
      <p:sp>
        <p:nvSpPr>
          <p:cNvPr id="110" name="Google Shape;110;p21"/>
          <p:cNvSpPr txBox="1">
            <a:spLocks noGrp="1"/>
          </p:cNvSpPr>
          <p:nvPr>
            <p:ph type="body" idx="2"/>
          </p:nvPr>
        </p:nvSpPr>
        <p:spPr>
          <a:xfrm>
            <a:off x="386000" y="1077100"/>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200" dirty="0"/>
              <a:t>We can see that more crimes are reported during the month of July</a:t>
            </a:r>
            <a:r>
              <a:rPr lang="en-GB" dirty="0"/>
              <a:t>.</a:t>
            </a:r>
            <a:endParaRPr dirty="0"/>
          </a:p>
        </p:txBody>
      </p:sp>
      <p:pic>
        <p:nvPicPr>
          <p:cNvPr id="111" name="Google Shape;111;p21"/>
          <p:cNvPicPr preferRelativeResize="0"/>
          <p:nvPr/>
        </p:nvPicPr>
        <p:blipFill>
          <a:blip r:embed="rId3">
            <a:alphaModFix/>
          </a:blip>
          <a:stretch>
            <a:fillRect/>
          </a:stretch>
        </p:blipFill>
        <p:spPr>
          <a:xfrm>
            <a:off x="386003" y="1799301"/>
            <a:ext cx="4097077" cy="3090499"/>
          </a:xfrm>
          <a:prstGeom prst="rect">
            <a:avLst/>
          </a:prstGeom>
          <a:noFill/>
          <a:ln>
            <a:noFill/>
          </a:ln>
        </p:spPr>
      </p:pic>
      <p:pic>
        <p:nvPicPr>
          <p:cNvPr id="112" name="Google Shape;112;p21"/>
          <p:cNvPicPr preferRelativeResize="0"/>
          <p:nvPr/>
        </p:nvPicPr>
        <p:blipFill>
          <a:blip r:embed="rId4">
            <a:alphaModFix/>
          </a:blip>
          <a:stretch>
            <a:fillRect/>
          </a:stretch>
        </p:blipFill>
        <p:spPr>
          <a:xfrm>
            <a:off x="4626079" y="1235325"/>
            <a:ext cx="4356119" cy="3654463"/>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2540</Words>
  <Application>Microsoft Macintosh PowerPoint</Application>
  <PresentationFormat>On-screen Show (16:9)</PresentationFormat>
  <Paragraphs>212</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Roboto</vt:lpstr>
      <vt:lpstr>Wingdings</vt:lpstr>
      <vt:lpstr>Arial</vt:lpstr>
      <vt:lpstr>Times New Roman</vt:lpstr>
      <vt:lpstr>Simple Dark</vt:lpstr>
      <vt:lpstr>Crime Data Analysis</vt:lpstr>
      <vt:lpstr>Introduction to the Dataset</vt:lpstr>
      <vt:lpstr>Problem Statement 1:</vt:lpstr>
      <vt:lpstr>Data Acquisition and Data Inspection </vt:lpstr>
      <vt:lpstr>Data Cleaning</vt:lpstr>
      <vt:lpstr>Visualization</vt:lpstr>
      <vt:lpstr>Conclusion </vt:lpstr>
      <vt:lpstr>Problem Statement 2: </vt:lpstr>
      <vt:lpstr>Visualization </vt:lpstr>
      <vt:lpstr>Conclusion</vt:lpstr>
      <vt:lpstr>Problem statement 3</vt:lpstr>
      <vt:lpstr>Data Acquisition </vt:lpstr>
      <vt:lpstr>Data Inspection and Cleaning part 1:</vt:lpstr>
      <vt:lpstr>Data Cleaning and Inspection part 2: </vt:lpstr>
      <vt:lpstr>Data Analysis:</vt:lpstr>
      <vt:lpstr>Data Visualization Code:</vt:lpstr>
      <vt:lpstr>Data Visualization:</vt:lpstr>
      <vt:lpstr>Conclusion:</vt:lpstr>
      <vt:lpstr>Problem statement 4:</vt:lpstr>
      <vt:lpstr>Data Cleaning and Inspection part 1:</vt:lpstr>
      <vt:lpstr>Data Cleaning and Inspection part 2:</vt:lpstr>
      <vt:lpstr>Data Analysis part 1</vt:lpstr>
      <vt:lpstr>Data Analysis Part 2:</vt:lpstr>
      <vt:lpstr>Data Visualization code:</vt:lpstr>
      <vt:lpstr>Data Visualization:</vt:lpstr>
      <vt:lpstr>Conclusion:</vt:lpstr>
      <vt:lpstr>Problem Statement 5:</vt:lpstr>
      <vt:lpstr>Data Acquisition</vt:lpstr>
      <vt:lpstr>Data Inspection and cleaning part-1 </vt:lpstr>
      <vt:lpstr>Data Inspection and cleaning part-2</vt:lpstr>
      <vt:lpstr>Visualization part-1</vt:lpstr>
      <vt:lpstr>Visualization part-2 </vt:lpstr>
      <vt:lpstr>Visualization part-3: Correlation heat map  </vt:lpstr>
      <vt:lpstr>Correlation analysis</vt:lpstr>
      <vt:lpstr>Conclusion</vt:lpstr>
      <vt:lpstr>Problem Statement 6:</vt:lpstr>
      <vt:lpstr>Data Acquisition Inspection and cleaning</vt:lpstr>
      <vt:lpstr>Visualization</vt:lpstr>
      <vt:lpstr>Conclusion</vt:lpstr>
      <vt:lpstr>Problem statement 7:   Identify major events or policy changes during the dataset period and analyze crime rate changes before and after these events  </vt:lpstr>
      <vt:lpstr>PowerPoint Presentation</vt:lpstr>
      <vt:lpstr>EVOLUTION OF TOP 5 CRIMES OVER THE YEARS</vt:lpstr>
      <vt:lpstr>Problem statement 8:   Use statistical methods or data visualization techniques to identify dataset outliers and investigate unusual patterns.   DATA ACQUISITION :  Downloaded Crime data from https://data.lacity.org/Public-Safety/Crime-Data-from-2020-t   </vt:lpstr>
      <vt:lpstr>PowerPoint Presentation</vt:lpstr>
      <vt:lpstr>4. CONCLUSION</vt:lpstr>
      <vt:lpstr>Problem Statement 9: </vt:lpstr>
      <vt:lpstr>Data Acquisition</vt:lpstr>
      <vt:lpstr>Data Inspection and cleaning part-1</vt:lpstr>
      <vt:lpstr>Data Inspection and cleaning part-2</vt:lpstr>
      <vt:lpstr>Data Inspection and cleaning part-2 </vt:lpstr>
      <vt:lpstr>Visualizations Code part 1</vt:lpstr>
      <vt:lpstr>Visualization Code part 2</vt:lpstr>
      <vt:lpstr>Visualizations Part1</vt:lpstr>
      <vt:lpstr>Visualizations part 2</vt:lpstr>
      <vt:lpstr>Conclusion </vt:lpstr>
      <vt:lpstr>Problem 10 </vt:lpstr>
      <vt:lpstr>Data Acquisition Inspection and cleaning</vt:lpstr>
      <vt:lpstr>Data Inspection and Cleaning part 2:</vt:lpstr>
      <vt:lpstr>Code for Data Cleaning</vt:lpstr>
      <vt:lpstr>Visualization codes</vt:lpstr>
      <vt:lpstr>Visualizations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Analysis</dc:title>
  <cp:lastModifiedBy>Pranav Kuramkote Sudhir</cp:lastModifiedBy>
  <cp:revision>2</cp:revision>
  <dcterms:modified xsi:type="dcterms:W3CDTF">2024-01-31T17:13:37Z</dcterms:modified>
</cp:coreProperties>
</file>